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84" r:id="rId29"/>
    <p:sldId id="259" r:id="rId30"/>
    <p:sldId id="260" r:id="rId31"/>
    <p:sldId id="261" r:id="rId32"/>
    <p:sldId id="285" r:id="rId33"/>
    <p:sldId id="263" r:id="rId34"/>
    <p:sldId id="264" r:id="rId35"/>
    <p:sldId id="265" r:id="rId36"/>
    <p:sldId id="286" r:id="rId37"/>
    <p:sldId id="266" r:id="rId38"/>
    <p:sldId id="267" r:id="rId39"/>
    <p:sldId id="268" r:id="rId40"/>
    <p:sldId id="269" r:id="rId41"/>
    <p:sldId id="270" r:id="rId42"/>
    <p:sldId id="271" r:id="rId43"/>
    <p:sldId id="272" r:id="rId44"/>
    <p:sldId id="273" r:id="rId45"/>
    <p:sldId id="274" r:id="rId46"/>
    <p:sldId id="283" r:id="rId47"/>
    <p:sldId id="275" r:id="rId48"/>
    <p:sldId id="276" r:id="rId49"/>
    <p:sldId id="277" r:id="rId50"/>
    <p:sldId id="278" r:id="rId51"/>
    <p:sldId id="279" r:id="rId52"/>
    <p:sldId id="280" r:id="rId53"/>
    <p:sldId id="281" r:id="rId54"/>
    <p:sldId id="282" r:id="rId55"/>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B7B"/>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2" autoAdjust="0"/>
    <p:restoredTop sz="94648"/>
  </p:normalViewPr>
  <p:slideViewPr>
    <p:cSldViewPr snapToGrid="0">
      <p:cViewPr>
        <p:scale>
          <a:sx n="139" d="100"/>
          <a:sy n="139" d="100"/>
        </p:scale>
        <p:origin x="488"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E438B911-FDE1-442F-90C8-6A8380F661E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0"/>
          </p:nvPr>
        </p:nvSpPr>
        <p:spPr/>
        <p:txBody>
          <a:bodyPr/>
          <a:lstStyle/>
          <a:p>
            <a:fld id="{1FEA913F-FFEB-4BBB-8BE6-C35CFD5412D2}"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1"/>
          </p:nvPr>
        </p:nvSpPr>
        <p:spPr/>
        <p:txBody>
          <a:bodyPr/>
          <a:lstStyle/>
          <a:p>
            <a:fld id="{18C2DF5E-ED04-4761-BAA1-676F09A7FC5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2"/>
          </p:nvPr>
        </p:nvSpPr>
        <p:spPr/>
        <p:txBody>
          <a:bodyPr/>
          <a:lstStyle/>
          <a:p>
            <a:fld id="{541D9243-B881-4DD5-81F1-DDD38916482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3"/>
          </p:nvPr>
        </p:nvSpPr>
        <p:spPr/>
        <p:txBody>
          <a:bodyPr/>
          <a:lstStyle/>
          <a:p>
            <a:fld id="{F58F2D23-2F38-4C64-80A9-CDCA38D9493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4"/>
          </p:nvPr>
        </p:nvSpPr>
        <p:spPr/>
        <p:txBody>
          <a:bodyPr/>
          <a:lstStyle/>
          <a:p>
            <a:fld id="{5D364F2F-7160-4EC5-87AD-294B72B381A5}"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5"/>
          </p:nvPr>
        </p:nvSpPr>
        <p:spPr/>
        <p:txBody>
          <a:bodyPr/>
          <a:lstStyle/>
          <a:p>
            <a:fld id="{AC3160D0-FC1C-48DF-B256-73F79E8BAA9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6"/>
          </p:nvPr>
        </p:nvSpPr>
        <p:spPr/>
        <p:txBody>
          <a:bodyPr/>
          <a:lstStyle/>
          <a:p>
            <a:fld id="{B476901A-A289-4AF1-B50A-5098C2BAD1F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7"/>
          </p:nvPr>
        </p:nvSpPr>
        <p:spPr/>
        <p:txBody>
          <a:bodyPr/>
          <a:lstStyle/>
          <a:p>
            <a:fld id="{214BC302-3147-41BA-9DC4-7C48ADBB05B1}"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8"/>
          </p:nvPr>
        </p:nvSpPr>
        <p:spPr/>
        <p:txBody>
          <a:bodyPr/>
          <a:lstStyle/>
          <a:p>
            <a:fld id="{BCF20DC6-AFC5-4018-AD3B-7A64D13C8F4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9"/>
          </p:nvPr>
        </p:nvSpPr>
        <p:spPr/>
        <p:txBody>
          <a:bodyPr/>
          <a:lstStyle/>
          <a:p>
            <a:fld id="{51019DED-193F-4C20-9067-C9CD92773F15}"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7FB577E-B572-4EAF-8748-8308B04E9BAD}"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0"/>
          </p:nvPr>
        </p:nvSpPr>
        <p:spPr/>
        <p:txBody>
          <a:bodyPr/>
          <a:lstStyle/>
          <a:p>
            <a:fld id="{C428BC0D-9A37-4CFD-90B0-071F013326B4}"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1"/>
          </p:nvPr>
        </p:nvSpPr>
        <p:spPr/>
        <p:txBody>
          <a:bodyPr/>
          <a:lstStyle/>
          <a:p>
            <a:fld id="{2D867EF2-DE49-4BD9-B241-9C448233A66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2"/>
          </p:nvPr>
        </p:nvSpPr>
        <p:spPr/>
        <p:txBody>
          <a:bodyPr/>
          <a:lstStyle/>
          <a:p>
            <a:fld id="{AD58637A-2454-4D7D-9B27-AA162A18CEB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fault 7_">
    <p:spTree>
      <p:nvGrpSpPr>
        <p:cNvPr id="1" name=""/>
        <p:cNvGrpSpPr/>
        <p:nvPr/>
      </p:nvGrpSpPr>
      <p:grpSpPr>
        <a:xfrm>
          <a:off x="0" y="0"/>
          <a:ext cx="0" cy="0"/>
          <a:chOff x="0" y="0"/>
          <a:chExt cx="0" cy="0"/>
        </a:xfrm>
      </p:grpSpPr>
      <p:sp>
        <p:nvSpPr>
          <p:cNvPr id="11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4"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4"/>
          </p:nvPr>
        </p:nvSpPr>
        <p:spPr/>
        <p:txBody>
          <a:bodyPr/>
          <a:lstStyle/>
          <a:p>
            <a:fld id="{3F8ED842-5C0A-4CE8-9E69-956CEAB2FD5F}"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extLst>
      <p:ext uri="{BB962C8B-B14F-4D97-AF65-F5344CB8AC3E}">
        <p14:creationId xmlns:p14="http://schemas.microsoft.com/office/powerpoint/2010/main" val="894708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lstStyle/>
          <a:p>
            <a:fld id="{A1D417B1-1D76-4DDA-9F4D-E95F42D9F483}"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D0CD5278-3F49-4494-9D25-8A199AF37F6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2E80204C-D67A-4633-B881-ACF68F012E5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F40F146A-5CA9-4B04-8844-9774ACB97F30}"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9B9849D0-C1B2-4266-8B1E-6C0E3F9F804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824222A9-BD81-444B-9433-834B8922400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8"/>
          </p:nvPr>
        </p:nvSpPr>
        <p:spPr/>
        <p:txBody>
          <a:bodyPr/>
          <a:lstStyle/>
          <a:p>
            <a:fld id="{4E212382-7B8D-4037-93FD-28508CEFA77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1"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9"/>
          </p:nvPr>
        </p:nvSpPr>
        <p:spPr/>
        <p:txBody>
          <a:bodyPr/>
          <a:lstStyle/>
          <a:p>
            <a:fld id="{F1C6E195-5E55-4AA5-8549-FBB91E116724}"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D172392-4BB1-4EB4-A13C-34DBAB4EA3E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94E60B9-30CE-419D-BEC4-33B220E2719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50" name="PlaceHolder 4"/>
          <p:cNvSpPr>
            <a:spLocks noGrp="1"/>
          </p:cNvSpPr>
          <p:nvPr>
            <p:ph type="sldNum" idx="11"/>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EF9CACC-DB45-4951-B90A-25194553FC0F}"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CE40FD1-830D-4706-9DFD-086582C2546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58" name="PlaceHolder 2"/>
          <p:cNvSpPr>
            <a:spLocks noGrp="1"/>
          </p:cNvSpPr>
          <p:nvPr>
            <p:ph type="sldNum" idx="13"/>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BA460EF0-6CA3-48E5-923F-203CF76B878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63" name="PlaceHolder 3"/>
          <p:cNvSpPr>
            <a:spLocks noGrp="1"/>
          </p:cNvSpPr>
          <p:nvPr>
            <p:ph type="sldNum" idx="1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7A87729-6F4F-43AE-BFE3-42374813317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C914911-7653-43DA-966C-218F3A733BB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413EC9B-4C8F-4B43-94BE-46DDC9819DDD}"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EA80988-3342-46EC-A6A3-1CD173B4979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9F93FD5C-0A7F-454D-B78C-C3444BEBCDD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AC43D23-3258-4838-A996-4762508D12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5E1C6B3-9D59-47C1-8183-508754D750BB}"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AAA56D0-1631-47EC-93E6-488162442DD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8302279-9399-4C89-A3B0-7D60C5439A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2D90257-FCAB-4D33-B23A-FF73235B200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05"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06" name="PlaceHolder 3"/>
          <p:cNvSpPr>
            <a:spLocks noGrp="1"/>
          </p:cNvSpPr>
          <p:nvPr>
            <p:ph type="sldNum" idx="23"/>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08CE69A7-4CB1-4C79-8593-A14CBBC3FDF9}"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10" name="PlaceHolder 2"/>
          <p:cNvSpPr>
            <a:spLocks noGrp="1"/>
          </p:cNvSpPr>
          <p:nvPr>
            <p:ph type="body"/>
          </p:nvPr>
        </p:nvSpPr>
        <p:spPr>
          <a:xfrm>
            <a:off x="31176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1" name="PlaceHolder 3"/>
          <p:cNvSpPr>
            <a:spLocks noGrp="1"/>
          </p:cNvSpPr>
          <p:nvPr>
            <p:ph type="body"/>
          </p:nvPr>
        </p:nvSpPr>
        <p:spPr>
          <a:xfrm>
            <a:off x="467784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2" name="PlaceHolder 4"/>
          <p:cNvSpPr>
            <a:spLocks noGrp="1"/>
          </p:cNvSpPr>
          <p:nvPr>
            <p:ph type="sldNum" idx="24"/>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350238C3-ADD0-40D5-BCD5-E2FC023D39A8}"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5"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PlaceHolder 1"/>
          <p:cNvSpPr>
            <a:spLocks noGrp="1"/>
          </p:cNvSpPr>
          <p:nvPr>
            <p:ph type="sldNum" idx="25"/>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7D30C2A7-FEAB-4CAA-834B-AFBBD1578A25}"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
        <p:nvSpPr>
          <p:cNvPr id="11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1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C986AB0-BE78-4848-891C-973F70DB8439}"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15" name="PlaceHolder 3"/>
          <p:cNvSpPr>
            <a:spLocks noGrp="1"/>
          </p:cNvSpPr>
          <p:nvPr>
            <p:ph type="sldNum" idx="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79667BA-9488-4BE5-984A-9A3CF4FCA6D3}"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21" name="PlaceHolder 4"/>
          <p:cNvSpPr>
            <a:spLocks noGrp="1"/>
          </p:cNvSpPr>
          <p:nvPr>
            <p:ph type="sldNum" idx="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2E49B1AF-5AD8-4825-B2DB-465E3AC841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26" name="PlaceHolder 3"/>
          <p:cNvSpPr>
            <a:spLocks noGrp="1"/>
          </p:cNvSpPr>
          <p:nvPr>
            <p:ph type="sldNum" idx="6"/>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0CD1CBE-43C1-4C57-B82E-D09D621C1F42}"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D73BD718-6E25-42F7-BC31-9C46DBA5B8A4}"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FE97423-2F46-4EB6-BE0A-6EB2D39CEFC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39" name="PlaceHolder 3"/>
          <p:cNvSpPr>
            <a:spLocks noGrp="1"/>
          </p:cNvSpPr>
          <p:nvPr>
            <p:ph type="sldNum" idx="9"/>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F69890DC-6B5E-4939-9D61-29669CEB9E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2</a:t>
            </a:r>
            <a:endParaRPr lang="en-US" sz="5200" b="0" strike="noStrike" spc="-1" dirty="0">
              <a:solidFill>
                <a:srgbClr val="000000"/>
              </a:solidFill>
              <a:latin typeface="Arial"/>
            </a:endParaRPr>
          </a:p>
        </p:txBody>
      </p:sp>
      <p:sp>
        <p:nvSpPr>
          <p:cNvPr id="120"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Autofit/>
          </a:bodyPr>
          <a:lstStyle/>
          <a:p>
            <a:pPr indent="0" algn="ctr" defTabSz="914400">
              <a:lnSpc>
                <a:spcPct val="90000"/>
              </a:lnSpc>
              <a:buNone/>
              <a:tabLst>
                <a:tab pos="0" algn="l"/>
              </a:tabLst>
            </a:pPr>
            <a:r>
              <a:rPr lang="en-US" sz="2800" b="0" strike="noStrike" spc="-1" dirty="0">
                <a:solidFill>
                  <a:srgbClr val="585858"/>
                </a:solidFill>
                <a:latin typeface="Arial"/>
              </a:rPr>
              <a:t>Venkata </a:t>
            </a:r>
            <a:r>
              <a:rPr lang="en-US" sz="2800" b="0" strike="noStrike" spc="-1" dirty="0" err="1">
                <a:solidFill>
                  <a:srgbClr val="585858"/>
                </a:solidFill>
                <a:latin typeface="Arial"/>
              </a:rPr>
              <a:t>Aashutosh</a:t>
            </a:r>
            <a:r>
              <a:rPr lang="en-US" sz="2800" b="0" strike="noStrike" spc="-1" dirty="0">
                <a:solidFill>
                  <a:srgbClr val="585858"/>
                </a:solidFill>
                <a:latin typeface="Arial"/>
              </a:rPr>
              <a:t> </a:t>
            </a:r>
            <a:r>
              <a:rPr lang="en-US" sz="2800" b="0" strike="noStrike" spc="-1" dirty="0" err="1">
                <a:solidFill>
                  <a:srgbClr val="585858"/>
                </a:solidFill>
                <a:latin typeface="Arial"/>
              </a:rPr>
              <a:t>Aripirala</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av84@gatech.edu</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904173725</a:t>
            </a:r>
            <a:endParaRPr lang="en-US" sz="2800" b="0" strike="noStrike" spc="-1" dirty="0">
              <a:solidFill>
                <a:srgbClr val="585858"/>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59" y="29133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1" name="PlaceHolder 2"/>
          <p:cNvSpPr>
            <a:spLocks noGrp="1"/>
          </p:cNvSpPr>
          <p:nvPr>
            <p:ph/>
          </p:nvPr>
        </p:nvSpPr>
        <p:spPr>
          <a:xfrm>
            <a:off x="312121" y="86373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r>
              <a:rPr lang="en-US" sz="1400"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110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0.754545</a:t>
            </a:r>
            <a:r>
              <a:rPr lang="en-US" sz="1400" b="0" strike="noStrike" spc="-1" dirty="0">
                <a:solidFill>
                  <a:srgbClr val="585858"/>
                </a:solidFill>
                <a:latin typeface="Arial"/>
                <a:ea typeface="Arial"/>
              </a:rPr>
              <a:t>]</a:t>
            </a:r>
          </a:p>
        </p:txBody>
      </p:sp>
      <p:sp>
        <p:nvSpPr>
          <p:cNvPr id="142" name="PlaceHolder 3"/>
          <p:cNvSpPr>
            <a:spLocks noGrp="1"/>
          </p:cNvSpPr>
          <p:nvPr>
            <p:ph/>
          </p:nvPr>
        </p:nvSpPr>
        <p:spPr>
          <a:xfrm>
            <a:off x="4832281" y="863730"/>
            <a:ext cx="409613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002060"/>
                </a:solidFill>
                <a:latin typeface="Arial"/>
                <a:ea typeface="Arial"/>
              </a:rPr>
              <a:t>10</a:t>
            </a:r>
            <a:r>
              <a:rPr lang="en-US" sz="1400" b="0" strike="noStrike" spc="-1" dirty="0">
                <a:solidFill>
                  <a:srgbClr val="002060"/>
                </a:solidFill>
                <a:latin typeface="Arial"/>
                <a:ea typeface="Arial"/>
              </a:rPr>
              <a:t>4</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0.740385</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0CB5CA8-ED06-1842-854A-9ECFE2499A01}"/>
              </a:ext>
            </a:extLst>
          </p:cNvPr>
          <p:cNvPicPr>
            <a:picLocks noChangeAspect="1"/>
          </p:cNvPicPr>
          <p:nvPr/>
        </p:nvPicPr>
        <p:blipFill>
          <a:blip r:embed="rId2"/>
          <a:stretch>
            <a:fillRect/>
          </a:stretch>
        </p:blipFill>
        <p:spPr>
          <a:xfrm>
            <a:off x="311760" y="1665253"/>
            <a:ext cx="3564325" cy="2421564"/>
          </a:xfrm>
          <a:prstGeom prst="rect">
            <a:avLst/>
          </a:prstGeom>
        </p:spPr>
      </p:pic>
      <p:pic>
        <p:nvPicPr>
          <p:cNvPr id="4" name="Picture 3">
            <a:extLst>
              <a:ext uri="{FF2B5EF4-FFF2-40B4-BE49-F238E27FC236}">
                <a16:creationId xmlns:a16="http://schemas.microsoft.com/office/drawing/2014/main" id="{65757D50-61CA-704F-8C54-8218B3786216}"/>
              </a:ext>
            </a:extLst>
          </p:cNvPr>
          <p:cNvPicPr>
            <a:picLocks noChangeAspect="1"/>
          </p:cNvPicPr>
          <p:nvPr/>
        </p:nvPicPr>
        <p:blipFill>
          <a:blip r:embed="rId3"/>
          <a:stretch>
            <a:fillRect/>
          </a:stretch>
        </p:blipFill>
        <p:spPr>
          <a:xfrm>
            <a:off x="3931920" y="1794933"/>
            <a:ext cx="5212080" cy="2209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186015"/>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4" name="PlaceHolder 2"/>
          <p:cNvSpPr>
            <a:spLocks noGrp="1"/>
          </p:cNvSpPr>
          <p:nvPr>
            <p:ph/>
          </p:nvPr>
        </p:nvSpPr>
        <p:spPr>
          <a:xfrm>
            <a:off x="312121" y="794074"/>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45" name="PlaceHolder 3"/>
          <p:cNvSpPr>
            <a:spLocks noGrp="1"/>
          </p:cNvSpPr>
          <p:nvPr>
            <p:ph/>
          </p:nvPr>
        </p:nvSpPr>
        <p:spPr>
          <a:xfrm>
            <a:off x="4832281" y="863730"/>
            <a:ext cx="3999600" cy="3416040"/>
          </a:xfrm>
          <a:prstGeom prst="rect">
            <a:avLst/>
          </a:prstGeom>
          <a:noFill/>
          <a:ln w="12600">
            <a:noFill/>
          </a:ln>
        </p:spPr>
        <p:txBody>
          <a:bodyPr lIns="91440" tIns="91440" rIns="91440" bIns="91440" anchor="t">
            <a:noAutofit/>
          </a:bodyPr>
          <a:lstStyle/>
          <a:p>
            <a:pPr>
              <a:lnSpc>
                <a:spcPct val="115000"/>
              </a:lnSpc>
              <a:tabLst>
                <a:tab pos="0" algn="l"/>
              </a:tabLst>
            </a:pPr>
            <a:r>
              <a:rPr lang="en-US" sz="1200" b="0" strike="noStrike" spc="-1" dirty="0">
                <a:solidFill>
                  <a:srgbClr val="002060"/>
                </a:solidFill>
                <a:latin typeface="Arial"/>
                <a:ea typeface="Arial"/>
              </a:rPr>
              <a:t>[How does your implementation of </a:t>
            </a:r>
            <a:r>
              <a:rPr lang="en-US" sz="1200" b="0" i="1" strike="noStrike" spc="-1" dirty="0" err="1">
                <a:solidFill>
                  <a:srgbClr val="002060"/>
                </a:solidFill>
                <a:latin typeface="Arial"/>
                <a:ea typeface="Arial"/>
              </a:rPr>
              <a:t>match_features_ratio_test</a:t>
            </a:r>
            <a:r>
              <a:rPr lang="en-US" sz="1200" b="0" i="1" strike="noStrike" spc="-1" dirty="0">
                <a:solidFill>
                  <a:srgbClr val="002060"/>
                </a:solidFill>
                <a:latin typeface="Arial"/>
                <a:ea typeface="Arial"/>
              </a:rPr>
              <a:t> </a:t>
            </a:r>
            <a:r>
              <a:rPr lang="en-US" sz="1200" b="0" strike="noStrike" spc="-1" dirty="0">
                <a:solidFill>
                  <a:srgbClr val="002060"/>
                </a:solidFill>
                <a:latin typeface="Arial"/>
                <a:ea typeface="Arial"/>
              </a:rPr>
              <a:t>filter and structure feature matches? What is the significance of the confidence score?]</a:t>
            </a:r>
          </a:p>
          <a:p>
            <a:pPr>
              <a:lnSpc>
                <a:spcPct val="115000"/>
              </a:lnSpc>
              <a:tabLst>
                <a:tab pos="0" algn="l"/>
              </a:tabLst>
            </a:pPr>
            <a:endParaRPr lang="en-US" sz="1200" spc="-1" dirty="0">
              <a:solidFill>
                <a:srgbClr val="002060"/>
              </a:solidFill>
              <a:latin typeface="Arial"/>
            </a:endParaRPr>
          </a:p>
          <a:p>
            <a:pPr>
              <a:lnSpc>
                <a:spcPct val="115000"/>
              </a:lnSpc>
              <a:tabLst>
                <a:tab pos="0" algn="l"/>
              </a:tabLst>
            </a:pPr>
            <a:r>
              <a:rPr lang="en-US" sz="1200" spc="-1" dirty="0">
                <a:solidFill>
                  <a:srgbClr val="002060"/>
                </a:solidFill>
                <a:latin typeface="Arial"/>
              </a:rPr>
              <a:t>While the first 2 images (Notre Dam and Mount Rushmore) have decent accuracies, the Gaudi Image fails in the Harris Corner Detector method. What we can infer from the confidence score (accuracy) is that the Harris Corner Detector isn’t scale-invariant. The first 2 images work decently because there isn’t much of a difference in the view-point and scale in them. The low accuracy (0.00) in the Gaudi image corresponds to what is a significant difference in camera zoom, size of features, etc. </a:t>
            </a:r>
          </a:p>
        </p:txBody>
      </p:sp>
      <p:pic>
        <p:nvPicPr>
          <p:cNvPr id="3" name="Picture 2">
            <a:extLst>
              <a:ext uri="{FF2B5EF4-FFF2-40B4-BE49-F238E27FC236}">
                <a16:creationId xmlns:a16="http://schemas.microsoft.com/office/drawing/2014/main" id="{B6572BA0-AD4A-C749-9670-24D67957521E}"/>
              </a:ext>
            </a:extLst>
          </p:cNvPr>
          <p:cNvPicPr>
            <a:picLocks noChangeAspect="1"/>
          </p:cNvPicPr>
          <p:nvPr/>
        </p:nvPicPr>
        <p:blipFill>
          <a:blip r:embed="rId2"/>
          <a:stretch>
            <a:fillRect/>
          </a:stretch>
        </p:blipFill>
        <p:spPr>
          <a:xfrm>
            <a:off x="80433" y="1407583"/>
            <a:ext cx="4292600" cy="1955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3235-600B-BE35-3743-437148392B4B}"/>
            </a:ext>
          </a:extLst>
        </p:cNvPr>
        <p:cNvGrpSpPr/>
        <p:nvPr/>
      </p:nvGrpSpPr>
      <p:grpSpPr>
        <a:xfrm>
          <a:off x="0" y="0"/>
          <a:ext cx="0" cy="0"/>
          <a:chOff x="0" y="0"/>
          <a:chExt cx="0" cy="0"/>
        </a:xfrm>
      </p:grpSpPr>
      <p:sp>
        <p:nvSpPr>
          <p:cNvPr id="143" name="PlaceHolder 1">
            <a:extLst>
              <a:ext uri="{FF2B5EF4-FFF2-40B4-BE49-F238E27FC236}">
                <a16:creationId xmlns:a16="http://schemas.microsoft.com/office/drawing/2014/main" id="{9755788C-2BBC-C7D7-D07F-C71F3C2665DB}"/>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Feature matching</a:t>
            </a:r>
            <a:endParaRPr lang="en-US" sz="2300" b="0" strike="noStrike" spc="-1">
              <a:solidFill>
                <a:srgbClr val="000000"/>
              </a:solidFill>
              <a:latin typeface="Arial"/>
            </a:endParaRPr>
          </a:p>
        </p:txBody>
      </p:sp>
      <p:sp>
        <p:nvSpPr>
          <p:cNvPr id="8" name="PlaceHolder 2">
            <a:extLst>
              <a:ext uri="{FF2B5EF4-FFF2-40B4-BE49-F238E27FC236}">
                <a16:creationId xmlns:a16="http://schemas.microsoft.com/office/drawing/2014/main" id="{1C8EEC1D-26F9-D238-5D0E-71436D1B0C56}"/>
              </a:ext>
            </a:extLst>
          </p:cNvPr>
          <p:cNvSpPr>
            <a:spLocks noGrp="1"/>
          </p:cNvSpPr>
          <p:nvPr>
            <p:ph/>
          </p:nvPr>
        </p:nvSpPr>
        <p:spPr>
          <a:xfrm>
            <a:off x="311760" y="1148861"/>
            <a:ext cx="8520120" cy="3649715"/>
          </a:xfrm>
          <a:prstGeom prst="rect">
            <a:avLst/>
          </a:prstGeom>
          <a:noFill/>
          <a:ln w="12600">
            <a:noFill/>
          </a:ln>
        </p:spPr>
        <p:txBody>
          <a:bodyPr lIns="91440" tIns="91440" rIns="91440" bIns="91440" anchor="t">
            <a:noAutofit/>
          </a:bodyPr>
          <a:lstStyle/>
          <a:p>
            <a:pPr>
              <a:lnSpc>
                <a:spcPct val="115000"/>
              </a:lnSpc>
              <a:spcBef>
                <a:spcPts val="1599"/>
              </a:spcBef>
              <a:tabLst>
                <a:tab pos="0" algn="l"/>
              </a:tabLst>
            </a:pPr>
            <a:r>
              <a:rPr lang="en-US" sz="1400" b="0" strike="noStrike" spc="-1" dirty="0">
                <a:solidFill>
                  <a:schemeClr val="tx2">
                    <a:lumMod val="50000"/>
                  </a:schemeClr>
                </a:solidFill>
                <a:latin typeface="Arial"/>
                <a:ea typeface="Arial"/>
              </a:rPr>
              <a:t>[Why do feature matches that easily pass the nearest neighbor distance ratio (NNDR) test tend to be more accurate?]</a:t>
            </a:r>
          </a:p>
          <a:p>
            <a:pPr>
              <a:lnSpc>
                <a:spcPct val="115000"/>
              </a:lnSpc>
              <a:spcBef>
                <a:spcPts val="1599"/>
              </a:spcBef>
              <a:tabLst>
                <a:tab pos="0" algn="l"/>
              </a:tabLst>
            </a:pPr>
            <a:r>
              <a:rPr lang="en-US" sz="1400" b="0" strike="noStrike" spc="-1" dirty="0">
                <a:solidFill>
                  <a:srgbClr val="002060"/>
                </a:solidFill>
                <a:latin typeface="Arial"/>
              </a:rPr>
              <a:t>Feature Matches tha</a:t>
            </a:r>
            <a:r>
              <a:rPr lang="en-US" sz="1400" spc="-1" dirty="0">
                <a:solidFill>
                  <a:srgbClr val="002060"/>
                </a:solidFill>
                <a:latin typeface="Arial"/>
              </a:rPr>
              <a:t>t easily pass the NNDR test tend to be more accurate because the test is a good measure of the feature’s uniqueness and distinctiveness. If the ratio is very low, it implies the next closest match is much further away, allowing us to </a:t>
            </a:r>
            <a:r>
              <a:rPr lang="en-US" sz="1400" spc="-1" dirty="0" err="1">
                <a:solidFill>
                  <a:srgbClr val="002060"/>
                </a:solidFill>
                <a:latin typeface="Arial"/>
              </a:rPr>
              <a:t>finalise</a:t>
            </a:r>
            <a:r>
              <a:rPr lang="en-US" sz="1400" spc="-1" dirty="0">
                <a:solidFill>
                  <a:srgbClr val="002060"/>
                </a:solidFill>
                <a:latin typeface="Arial"/>
              </a:rPr>
              <a:t> a match without much contention from the next neighbors. By acting as a confidence filter, NNDR discards ambiguous matches, while keeping only the most reliable correspondences, which drastically increases the overall accuracy of the final set of matches. </a:t>
            </a:r>
            <a:endParaRPr lang="en-US" sz="1400" b="0" strike="noStrike" spc="-1" dirty="0">
              <a:solidFill>
                <a:srgbClr val="002060"/>
              </a:solidFill>
              <a:latin typeface="Arial"/>
            </a:endParaRPr>
          </a:p>
        </p:txBody>
      </p:sp>
    </p:spTree>
    <p:extLst>
      <p:ext uri="{BB962C8B-B14F-4D97-AF65-F5344CB8AC3E}">
        <p14:creationId xmlns:p14="http://schemas.microsoft.com/office/powerpoint/2010/main" val="225001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940" y="158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47" name="PlaceHolder 2"/>
          <p:cNvSpPr>
            <a:spLocks noGrp="1"/>
          </p:cNvSpPr>
          <p:nvPr>
            <p:ph/>
          </p:nvPr>
        </p:nvSpPr>
        <p:spPr>
          <a:xfrm>
            <a:off x="311760" y="748987"/>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SIFT feature descriptor from proj2.ipynb here]</a:t>
            </a:r>
            <a:endParaRPr lang="en-US" sz="1400" b="0" strike="noStrike" spc="-1" dirty="0">
              <a:solidFill>
                <a:srgbClr val="585858"/>
              </a:solidFill>
              <a:latin typeface="Arial"/>
            </a:endParaRPr>
          </a:p>
        </p:txBody>
      </p:sp>
      <p:sp>
        <p:nvSpPr>
          <p:cNvPr id="148" name="PlaceHolder 3"/>
          <p:cNvSpPr>
            <a:spLocks noGrp="1"/>
          </p:cNvSpPr>
          <p:nvPr>
            <p:ph/>
          </p:nvPr>
        </p:nvSpPr>
        <p:spPr>
          <a:xfrm>
            <a:off x="4832460" y="555736"/>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191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0.926702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1F7FD25A-C820-914D-903A-366510DA9424}"/>
              </a:ext>
            </a:extLst>
          </p:cNvPr>
          <p:cNvPicPr>
            <a:picLocks noChangeAspect="1"/>
          </p:cNvPicPr>
          <p:nvPr/>
        </p:nvPicPr>
        <p:blipFill>
          <a:blip r:embed="rId2"/>
          <a:stretch>
            <a:fillRect/>
          </a:stretch>
        </p:blipFill>
        <p:spPr>
          <a:xfrm>
            <a:off x="627381" y="1433587"/>
            <a:ext cx="2402840" cy="3432628"/>
          </a:xfrm>
          <a:prstGeom prst="rect">
            <a:avLst/>
          </a:prstGeom>
        </p:spPr>
      </p:pic>
      <p:pic>
        <p:nvPicPr>
          <p:cNvPr id="3" name="Picture 2">
            <a:extLst>
              <a:ext uri="{FF2B5EF4-FFF2-40B4-BE49-F238E27FC236}">
                <a16:creationId xmlns:a16="http://schemas.microsoft.com/office/drawing/2014/main" id="{A7FEEAFB-A280-B544-B6D3-EC1F17A90011}"/>
              </a:ext>
            </a:extLst>
          </p:cNvPr>
          <p:cNvPicPr>
            <a:picLocks noChangeAspect="1"/>
          </p:cNvPicPr>
          <p:nvPr/>
        </p:nvPicPr>
        <p:blipFill>
          <a:blip r:embed="rId3"/>
          <a:stretch>
            <a:fillRect/>
          </a:stretch>
        </p:blipFill>
        <p:spPr>
          <a:xfrm>
            <a:off x="4660897" y="1441450"/>
            <a:ext cx="3822701" cy="25971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114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0" name="PlaceHolder 2"/>
          <p:cNvSpPr>
            <a:spLocks noGrp="1"/>
          </p:cNvSpPr>
          <p:nvPr>
            <p:ph/>
          </p:nvPr>
        </p:nvSpPr>
        <p:spPr>
          <a:xfrm>
            <a:off x="312121" y="6871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182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0.934066</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5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3</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D15E4F3-8D49-BD47-BCCB-45629B5C6915}"/>
              </a:ext>
            </a:extLst>
          </p:cNvPr>
          <p:cNvPicPr>
            <a:picLocks noChangeAspect="1"/>
          </p:cNvPicPr>
          <p:nvPr/>
        </p:nvPicPr>
        <p:blipFill>
          <a:blip r:embed="rId2"/>
          <a:stretch>
            <a:fillRect/>
          </a:stretch>
        </p:blipFill>
        <p:spPr>
          <a:xfrm>
            <a:off x="0" y="1634068"/>
            <a:ext cx="4732808" cy="2006600"/>
          </a:xfrm>
          <a:prstGeom prst="rect">
            <a:avLst/>
          </a:prstGeom>
        </p:spPr>
      </p:pic>
      <p:pic>
        <p:nvPicPr>
          <p:cNvPr id="4" name="Picture 3">
            <a:extLst>
              <a:ext uri="{FF2B5EF4-FFF2-40B4-BE49-F238E27FC236}">
                <a16:creationId xmlns:a16="http://schemas.microsoft.com/office/drawing/2014/main" id="{E12886D0-E060-6C48-87D3-98E6C75D251A}"/>
              </a:ext>
            </a:extLst>
          </p:cNvPr>
          <p:cNvPicPr>
            <a:picLocks noChangeAspect="1"/>
          </p:cNvPicPr>
          <p:nvPr/>
        </p:nvPicPr>
        <p:blipFill>
          <a:blip r:embed="rId3"/>
          <a:stretch>
            <a:fillRect/>
          </a:stretch>
        </p:blipFill>
        <p:spPr>
          <a:xfrm>
            <a:off x="4794792" y="1717676"/>
            <a:ext cx="4037087" cy="1839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[Explain how gradient histograms are constructed in the SIFT descriptor. What role do they pla</a:t>
            </a:r>
            <a:r>
              <a:rPr lang="en-US" sz="1200" spc="-1" dirty="0">
                <a:solidFill>
                  <a:schemeClr val="tx2">
                    <a:lumMod val="50000"/>
                  </a:schemeClr>
                </a:solidFill>
                <a:latin typeface="Arial"/>
                <a:ea typeface="Arial"/>
              </a:rPr>
              <a:t>y in the overall process?</a:t>
            </a:r>
            <a:r>
              <a:rPr lang="en-US" sz="12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2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rgbClr val="002060"/>
                </a:solidFill>
                <a:latin typeface="Arial"/>
              </a:rPr>
              <a:t>In a SIFT descriptor, gradient histograms are constructed taking 4x4 grids of 16x16 patches. Within each cell of the 4x4 grid an 8-bin orientation histogram is created. Each pixel in this weighted histogram contributes its gradient magnitude amount of weight to an orientation bin. This allows for the descriptor to be robus</a:t>
            </a:r>
            <a:r>
              <a:rPr lang="en-US" sz="1200" spc="-1" dirty="0">
                <a:solidFill>
                  <a:srgbClr val="002060"/>
                </a:solidFill>
                <a:latin typeface="Arial"/>
              </a:rPr>
              <a:t>t to absolute brightness etc. but instead describe the underlying shape, like edges, corners and textures within the patch. These 16 histograms are concatenated to form a 128-dim descriptor feature vector which encodes the local shape information. </a:t>
            </a:r>
            <a:endParaRPr lang="en-US" sz="1200" b="0" strike="noStrike" spc="-1" dirty="0">
              <a:solidFill>
                <a:srgbClr val="002060"/>
              </a:solidFill>
              <a:latin typeface="Arial"/>
            </a:endParaRPr>
          </a:p>
        </p:txBody>
      </p:sp>
      <p:sp>
        <p:nvSpPr>
          <p:cNvPr id="154" name="PlaceHolder 3"/>
          <p:cNvSpPr>
            <a:spLocks noGrp="1"/>
          </p:cNvSpPr>
          <p:nvPr>
            <p:ph/>
          </p:nvPr>
        </p:nvSpPr>
        <p:spPr>
          <a:xfrm>
            <a:off x="4832280" y="305520"/>
            <a:ext cx="3999600" cy="453246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 SIFT features better descriptors than the normalized patches?]</a:t>
            </a:r>
          </a:p>
          <a:p>
            <a:pPr indent="0" defTabSz="914400">
              <a:lnSpc>
                <a:spcPct val="115000"/>
              </a:lnSpc>
              <a:buNone/>
              <a:tabLst>
                <a:tab pos="0" algn="l"/>
              </a:tabLst>
            </a:pPr>
            <a:r>
              <a:rPr lang="en-US" sz="1200" spc="-1" dirty="0">
                <a:solidFill>
                  <a:srgbClr val="002060"/>
                </a:solidFill>
                <a:latin typeface="Arial"/>
              </a:rPr>
              <a:t>SIFT features are illumination invariant, and they’re primarily based on Image Gradients. They depend on orientation of edges and textures, and therefore are stable under significant lighting variations which adversely affect normalized patches. The SIFT descriptor is also more robust to small shifts, rotations, and view-point changes. A slight deformation would still lead to a similar descriptor whereas a normalized patch is extremely brittle, and a single pixel shift can lead to massive changes in the feature vector. </a:t>
            </a:r>
          </a:p>
        </p:txBody>
      </p:sp>
      <p:sp>
        <p:nvSpPr>
          <p:cNvPr id="2" name="PlaceHolder 3">
            <a:extLst>
              <a:ext uri="{FF2B5EF4-FFF2-40B4-BE49-F238E27FC236}">
                <a16:creationId xmlns:a16="http://schemas.microsoft.com/office/drawing/2014/main" id="{BEB35B4C-C331-A339-442C-29EEB44713EB}"/>
              </a:ext>
            </a:extLst>
          </p:cNvPr>
          <p:cNvSpPr>
            <a:spLocks noGrp="1"/>
          </p:cNvSpPr>
          <p:nvPr>
            <p:ph/>
          </p:nvPr>
        </p:nvSpPr>
        <p:spPr>
          <a:xfrm>
            <a:off x="4832280" y="3025698"/>
            <a:ext cx="3999600" cy="1812282"/>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[What is the advantage of Square-Root SIFT?] (1.5)</a:t>
            </a:r>
          </a:p>
          <a:p>
            <a:pPr indent="0" defTabSz="914400">
              <a:lnSpc>
                <a:spcPct val="115000"/>
              </a:lnSpc>
              <a:buNone/>
              <a:tabLst>
                <a:tab pos="0" algn="l"/>
              </a:tabLst>
            </a:pPr>
            <a:r>
              <a:rPr lang="en-US" sz="1200" b="0" strike="noStrike" spc="-1" dirty="0">
                <a:solidFill>
                  <a:srgbClr val="002060"/>
                </a:solidFill>
                <a:latin typeface="Arial"/>
              </a:rPr>
              <a:t>Square-Root SIFT, which involves taking element-wise square root of the L2-normalized SIFT vector, allows for closer approximation of the distance between the 2 vectors to the Hellinger Kernel, a metric which is known to be robus</a:t>
            </a:r>
            <a:r>
              <a:rPr lang="en-US" sz="1200" spc="-1" dirty="0">
                <a:solidFill>
                  <a:srgbClr val="002060"/>
                </a:solidFill>
                <a:latin typeface="Arial"/>
              </a:rPr>
              <a:t>t in comparison of histograms. It is better at handling busty features, where a few histograms have high values. The vector is also constructed at no extra computational cost, making it a better choice. </a:t>
            </a:r>
            <a:endParaRPr lang="en-US" sz="1200" b="0" strike="noStrike" spc="-1" dirty="0">
              <a:solidFill>
                <a:srgbClr val="00206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6"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does our SIFT implementation perform worse on the given Gaudi image pair than the Notre Dame image and Mt. Rushmore pairs?]</a:t>
            </a:r>
          </a:p>
          <a:p>
            <a:pPr indent="0" defTabSz="914400">
              <a:lnSpc>
                <a:spcPct val="115000"/>
              </a:lnSpc>
              <a:buNone/>
              <a:tabLst>
                <a:tab pos="0" algn="l"/>
              </a:tabLst>
            </a:pP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Our SIFT implementation performs MUCH worse on the Gaudi image due to SIGNIFICANT view-point change, leading to projective distortion. With such a massive view-point change, we’ve essentially hit the threshold of the limits of SIFT’s robustness. The Notre Dame image has only a minor translational shift, while the Mount Rushmore image has very minor scaling and view-point changes. With the second image of Gaudi being a highly oblique side-on view of the monument, the local shapes are warped in a non-uniform way. While the SIFT descriptor is robust to uniform scaling and rotation, its not invariant to shearing, non-uniform stretching and aggressive perspective change. The local gradients are fundamentally altered, leading to significant changes in the feature descriptor, resul</a:t>
            </a:r>
            <a:r>
              <a:rPr lang="en-US" sz="1200" spc="-1" dirty="0">
                <a:solidFill>
                  <a:srgbClr val="002060"/>
                </a:solidFill>
                <a:latin typeface="Arial"/>
              </a:rPr>
              <a:t>ting in a large Euclidean distance. </a:t>
            </a:r>
            <a:endParaRPr lang="en-US" sz="1200" b="0" strike="noStrike" spc="-1" dirty="0">
              <a:solidFill>
                <a:srgbClr val="00206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11760" y="199426"/>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8" name="PlaceHolder 2"/>
          <p:cNvSpPr>
            <a:spLocks noGrp="1"/>
          </p:cNvSpPr>
          <p:nvPr>
            <p:ph/>
          </p:nvPr>
        </p:nvSpPr>
        <p:spPr>
          <a:xfrm>
            <a:off x="311760" y="771826"/>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[Why aren't our version of SIFT features rotation- or scale-invariant? What would you have to do to make them so?]</a:t>
            </a:r>
          </a:p>
          <a:p>
            <a:pPr indent="0" defTabSz="914400">
              <a:lnSpc>
                <a:spcPct val="115000"/>
              </a:lnSpc>
              <a:spcBef>
                <a:spcPts val="1599"/>
              </a:spcBef>
              <a:buNone/>
              <a:tabLst>
                <a:tab pos="0" algn="l"/>
              </a:tabLst>
            </a:pPr>
            <a:r>
              <a:rPr lang="en-US" sz="1200" spc="-1" dirty="0">
                <a:solidFill>
                  <a:srgbClr val="002060"/>
                </a:solidFill>
                <a:latin typeface="Arial"/>
              </a:rPr>
              <a:t>In our </a:t>
            </a:r>
            <a:r>
              <a:rPr lang="en-US" sz="1200" spc="-1" dirty="0" err="1">
                <a:solidFill>
                  <a:srgbClr val="002060"/>
                </a:solidFill>
                <a:latin typeface="Arial"/>
              </a:rPr>
              <a:t>get_feat_vec</a:t>
            </a:r>
            <a:r>
              <a:rPr lang="en-US" sz="1200" spc="-1" dirty="0">
                <a:solidFill>
                  <a:srgbClr val="002060"/>
                </a:solidFill>
                <a:latin typeface="Arial"/>
              </a:rPr>
              <a:t> function, the 16 x 16 patch is always aligned with the image’s horizontal and vertical axis. If the object rotates between the axes, the gradients will also rotate. The lack of the same results in our model not being rotation-invariant. To improve this we should make a histogram of gradient orientations in a circular neighborhood around the </a:t>
            </a:r>
            <a:r>
              <a:rPr lang="en-US" sz="1200" spc="-1" dirty="0" err="1">
                <a:solidFill>
                  <a:srgbClr val="002060"/>
                </a:solidFill>
                <a:latin typeface="Arial"/>
              </a:rPr>
              <a:t>keypoint</a:t>
            </a:r>
            <a:r>
              <a:rPr lang="en-US" sz="1200" spc="-1" dirty="0">
                <a:solidFill>
                  <a:srgbClr val="002060"/>
                </a:solidFill>
                <a:latin typeface="Arial"/>
              </a:rPr>
              <a:t> pixel. We must identify the peak of the histogram, which represents the dominant direction of the gradient. We must then rotate the descriptor patch and its gradients to align with this direction. </a:t>
            </a:r>
          </a:p>
          <a:p>
            <a:pPr indent="0" defTabSz="914400">
              <a:lnSpc>
                <a:spcPct val="115000"/>
              </a:lnSpc>
              <a:spcBef>
                <a:spcPts val="1599"/>
              </a:spcBef>
              <a:buNone/>
              <a:tabLst>
                <a:tab pos="0" algn="l"/>
              </a:tabLst>
            </a:pPr>
            <a:r>
              <a:rPr lang="en-US" sz="1200" spc="-1" dirty="0">
                <a:solidFill>
                  <a:srgbClr val="002060"/>
                </a:solidFill>
                <a:latin typeface="Arial"/>
              </a:rPr>
              <a:t>In the pipeline we also use a single-scale Harris Corner detector, and extract a fixed-size 16x16 patch. This makes so that our model isn’t scale-invariant. To make it scale-invariant, we should implement a scale-space pyramid, experimenting with different scales and assigning a characteristic scale to each feature. We should identify </a:t>
            </a:r>
            <a:r>
              <a:rPr lang="en-US" sz="1200" spc="-1" dirty="0" err="1">
                <a:solidFill>
                  <a:srgbClr val="002060"/>
                </a:solidFill>
                <a:latin typeface="Arial"/>
              </a:rPr>
              <a:t>keypoints</a:t>
            </a:r>
            <a:r>
              <a:rPr lang="en-US" sz="1200" spc="-1" dirty="0">
                <a:solidFill>
                  <a:srgbClr val="002060"/>
                </a:solidFill>
                <a:latin typeface="Arial"/>
              </a:rPr>
              <a:t> that’re stable local extrema, using the Difference of Gaussians approach. Finally, we should scale the size of the window relative to the characteristic scale we found.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0"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CCB image we provided here]</a:t>
            </a:r>
            <a:endParaRPr lang="en-US" sz="1200" b="0" strike="noStrike" spc="-1" dirty="0">
              <a:solidFill>
                <a:srgbClr val="000000"/>
              </a:solidFill>
              <a:latin typeface="Arial"/>
            </a:endParaRPr>
          </a:p>
        </p:txBody>
      </p:sp>
      <p:sp>
        <p:nvSpPr>
          <p:cNvPr id="161"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CCB image here]</a:t>
            </a:r>
            <a:endParaRPr lang="en-US" sz="1200" b="0" strike="noStrike" spc="-1" dirty="0">
              <a:solidFill>
                <a:srgbClr val="000000"/>
              </a:solidFill>
              <a:latin typeface="Arial"/>
            </a:endParaRPr>
          </a:p>
        </p:txBody>
      </p:sp>
      <p:pic>
        <p:nvPicPr>
          <p:cNvPr id="5" name="Picture 4">
            <a:extLst>
              <a:ext uri="{FF2B5EF4-FFF2-40B4-BE49-F238E27FC236}">
                <a16:creationId xmlns:a16="http://schemas.microsoft.com/office/drawing/2014/main" id="{535643BB-4674-0649-BA3A-F16F39B05FAE}"/>
              </a:ext>
            </a:extLst>
          </p:cNvPr>
          <p:cNvPicPr>
            <a:picLocks noChangeAspect="1"/>
          </p:cNvPicPr>
          <p:nvPr/>
        </p:nvPicPr>
        <p:blipFill>
          <a:blip r:embed="rId2"/>
          <a:stretch>
            <a:fillRect/>
          </a:stretch>
        </p:blipFill>
        <p:spPr>
          <a:xfrm>
            <a:off x="397934" y="1797050"/>
            <a:ext cx="3259666" cy="3143249"/>
          </a:xfrm>
          <a:prstGeom prst="rect">
            <a:avLst/>
          </a:prstGeom>
        </p:spPr>
      </p:pic>
      <p:pic>
        <p:nvPicPr>
          <p:cNvPr id="7" name="Picture 6">
            <a:extLst>
              <a:ext uri="{FF2B5EF4-FFF2-40B4-BE49-F238E27FC236}">
                <a16:creationId xmlns:a16="http://schemas.microsoft.com/office/drawing/2014/main" id="{DC735474-ACFE-F64B-8170-A16DBB887B17}"/>
              </a:ext>
            </a:extLst>
          </p:cNvPr>
          <p:cNvPicPr>
            <a:picLocks noChangeAspect="1"/>
          </p:cNvPicPr>
          <p:nvPr/>
        </p:nvPicPr>
        <p:blipFill>
          <a:blip r:embed="rId3"/>
          <a:stretch>
            <a:fillRect/>
          </a:stretch>
        </p:blipFill>
        <p:spPr>
          <a:xfrm>
            <a:off x="4974392" y="1695449"/>
            <a:ext cx="3382050" cy="334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3" name="PlaceHolder 2"/>
          <p:cNvSpPr>
            <a:spLocks noGrp="1"/>
          </p:cNvSpPr>
          <p:nvPr>
            <p:ph/>
          </p:nvPr>
        </p:nvSpPr>
        <p:spPr>
          <a:xfrm>
            <a:off x="303245"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Argoverse image we provided here]</a:t>
            </a:r>
            <a:endParaRPr lang="en-US" sz="1200" b="0" strike="noStrike" spc="-1" dirty="0">
              <a:solidFill>
                <a:srgbClr val="000000"/>
              </a:solidFill>
              <a:latin typeface="Arial"/>
            </a:endParaRPr>
          </a:p>
        </p:txBody>
      </p:sp>
      <p:sp>
        <p:nvSpPr>
          <p:cNvPr id="164" name="PlaceHolder 3"/>
          <p:cNvSpPr>
            <a:spLocks noGrp="1"/>
          </p:cNvSpPr>
          <p:nvPr>
            <p:ph/>
          </p:nvPr>
        </p:nvSpPr>
        <p:spPr>
          <a:xfrm>
            <a:off x="4832280"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Argoverse image here]</a:t>
            </a:r>
            <a:endParaRPr lang="en-US" sz="1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BBE931FA-B2AF-9648-8C67-86631158C403}"/>
              </a:ext>
            </a:extLst>
          </p:cNvPr>
          <p:cNvPicPr>
            <a:picLocks noChangeAspect="1"/>
          </p:cNvPicPr>
          <p:nvPr/>
        </p:nvPicPr>
        <p:blipFill>
          <a:blip r:embed="rId2"/>
          <a:stretch>
            <a:fillRect/>
          </a:stretch>
        </p:blipFill>
        <p:spPr>
          <a:xfrm>
            <a:off x="391491" y="1668929"/>
            <a:ext cx="3528576" cy="3290159"/>
          </a:xfrm>
          <a:prstGeom prst="rect">
            <a:avLst/>
          </a:prstGeom>
        </p:spPr>
      </p:pic>
      <p:pic>
        <p:nvPicPr>
          <p:cNvPr id="3" name="Picture 2">
            <a:extLst>
              <a:ext uri="{FF2B5EF4-FFF2-40B4-BE49-F238E27FC236}">
                <a16:creationId xmlns:a16="http://schemas.microsoft.com/office/drawing/2014/main" id="{61C57645-A59D-A946-90D3-678F0B4A14DF}"/>
              </a:ext>
            </a:extLst>
          </p:cNvPr>
          <p:cNvPicPr>
            <a:picLocks noChangeAspect="1"/>
          </p:cNvPicPr>
          <p:nvPr/>
        </p:nvPicPr>
        <p:blipFill>
          <a:blip r:embed="rId3"/>
          <a:stretch>
            <a:fillRect/>
          </a:stretch>
        </p:blipFill>
        <p:spPr>
          <a:xfrm>
            <a:off x="4832280" y="1573678"/>
            <a:ext cx="3528576" cy="35285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2" name="PlaceHolder 2"/>
          <p:cNvSpPr>
            <a:spLocks noGrp="1"/>
          </p:cNvSpPr>
          <p:nvPr>
            <p:ph/>
          </p:nvPr>
        </p:nvSpPr>
        <p:spPr>
          <a:xfrm>
            <a:off x="311760" y="906308"/>
            <a:ext cx="3999600" cy="415121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\sqrt(I</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 I</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123"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[Which areas have highest magnitude? Why?]</a:t>
            </a:r>
          </a:p>
          <a:p>
            <a:pPr indent="0" defTabSz="914400">
              <a:lnSpc>
                <a:spcPct val="115000"/>
              </a:lnSpc>
              <a:buNone/>
              <a:tabLst>
                <a:tab pos="0" algn="l"/>
              </a:tabLst>
            </a:pPr>
            <a:endParaRPr lang="en-US" sz="1400" spc="-1" dirty="0">
              <a:solidFill>
                <a:srgbClr val="585858"/>
              </a:solidFill>
              <a:latin typeface="Arial"/>
            </a:endParaRPr>
          </a:p>
          <a:p>
            <a:pPr>
              <a:lnSpc>
                <a:spcPct val="115000"/>
              </a:lnSpc>
              <a:tabLst>
                <a:tab pos="0" algn="l"/>
              </a:tabLst>
            </a:pPr>
            <a:r>
              <a:rPr lang="en-US" sz="1400" b="0" strike="noStrike" spc="-1" dirty="0">
                <a:solidFill>
                  <a:srgbClr val="002060"/>
                </a:solidFill>
                <a:latin typeface="Arial"/>
              </a:rPr>
              <a:t>Corners have the highest magnitude of the </a:t>
            </a: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This is because corners have gradient changes in all directions, unlike edges, which have a flat gradient in one direction, therefore have the magnitude only in one direction, or a flat region, which has close to 0 gradients. In context of the image, the flat regions that have small magnitudes are regions like the sky etc. which don’t have inherent texture, as we move across pixels in the neighborhood.</a:t>
            </a:r>
            <a:endParaRPr lang="en-US" sz="1400" b="0" strike="noStrike" spc="-1" dirty="0">
              <a:solidFill>
                <a:srgbClr val="002060"/>
              </a:solidFill>
              <a:latin typeface="Arial"/>
            </a:endParaRPr>
          </a:p>
        </p:txBody>
      </p:sp>
      <p:sp>
        <p:nvSpPr>
          <p:cNvPr id="2" name="PlaceHolder 3">
            <a:extLst>
              <a:ext uri="{FF2B5EF4-FFF2-40B4-BE49-F238E27FC236}">
                <a16:creationId xmlns:a16="http://schemas.microsoft.com/office/drawing/2014/main" id="{8D643B8C-40C1-87B4-4538-93CC9A2D182A}"/>
              </a:ext>
            </a:extLst>
          </p:cNvPr>
          <p:cNvSpPr>
            <a:spLocks noGrp="1"/>
          </p:cNvSpPr>
          <p:nvPr>
            <p:ph/>
          </p:nvPr>
        </p:nvSpPr>
        <p:spPr>
          <a:xfrm>
            <a:off x="311760" y="3270636"/>
            <a:ext cx="399960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this value represents and why we need it for the Harris corner detector.]</a:t>
            </a:r>
          </a:p>
          <a:p>
            <a:pPr>
              <a:lnSpc>
                <a:spcPct val="115000"/>
              </a:lnSpc>
              <a:tabLst>
                <a:tab pos="0" algn="l"/>
              </a:tabLst>
            </a:pP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shows the magnitude of the gradients at a pixel. It depicts the strength of local intensity change, and the magnitude of the gradient vector. </a:t>
            </a:r>
            <a:endParaRPr lang="en-US" sz="1400" b="0" strike="noStrike" spc="-1" dirty="0">
              <a:solidFill>
                <a:srgbClr val="002060"/>
              </a:solidFill>
              <a:latin typeface="Arial"/>
            </a:endParaRPr>
          </a:p>
        </p:txBody>
      </p:sp>
      <p:pic>
        <p:nvPicPr>
          <p:cNvPr id="3" name="Picture 2">
            <a:extLst>
              <a:ext uri="{FF2B5EF4-FFF2-40B4-BE49-F238E27FC236}">
                <a16:creationId xmlns:a16="http://schemas.microsoft.com/office/drawing/2014/main" id="{A68873F0-7C0F-A940-A91C-93ECFF174CDC}"/>
              </a:ext>
            </a:extLst>
          </p:cNvPr>
          <p:cNvPicPr>
            <a:picLocks noChangeAspect="1"/>
          </p:cNvPicPr>
          <p:nvPr/>
        </p:nvPicPr>
        <p:blipFill>
          <a:blip r:embed="rId2"/>
          <a:stretch>
            <a:fillRect/>
          </a:stretch>
        </p:blipFill>
        <p:spPr>
          <a:xfrm>
            <a:off x="404377" y="1446340"/>
            <a:ext cx="3552628" cy="20401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6" name="PlaceHolder 2"/>
          <p:cNvSpPr>
            <a:spLocks noGrp="1"/>
          </p:cNvSpPr>
          <p:nvPr>
            <p:ph/>
          </p:nvPr>
        </p:nvSpPr>
        <p:spPr>
          <a:xfrm>
            <a:off x="311760" y="1152359"/>
            <a:ext cx="3999240" cy="3859907"/>
          </a:xfrm>
          <a:prstGeom prst="rect">
            <a:avLst/>
          </a:prstGeom>
          <a:noFill/>
          <a:ln w="0">
            <a:noFill/>
          </a:ln>
        </p:spPr>
        <p:txBody>
          <a:bodyPr lIns="0" tIns="91440" rIns="0" bIns="91440" anchor="t">
            <a:normAutofit lnSpcReduction="10000"/>
          </a:bodyPr>
          <a:lstStyle/>
          <a:p>
            <a:pPr indent="0">
              <a:lnSpc>
                <a:spcPct val="115000"/>
              </a:lnSpc>
              <a:buNone/>
              <a:tabLst>
                <a:tab pos="0" algn="l"/>
              </a:tabLst>
            </a:pPr>
            <a:r>
              <a:rPr lang="en" sz="1400" b="0" strike="noStrike" spc="-1" dirty="0">
                <a:solidFill>
                  <a:srgbClr val="595959"/>
                </a:solidFill>
                <a:latin typeface="Arial"/>
                <a:ea typeface="Arial"/>
              </a:rPr>
              <a:t>[What two quantities does the camera matrix relate?]</a:t>
            </a:r>
          </a:p>
          <a:p>
            <a:pPr indent="0">
              <a:lnSpc>
                <a:spcPct val="115000"/>
              </a:lnSpc>
              <a:buNone/>
              <a:tabLst>
                <a:tab pos="0" algn="l"/>
              </a:tabLst>
            </a:pPr>
            <a:endParaRPr lang="en" sz="1400" b="0" strike="noStrike" spc="-1" dirty="0">
              <a:solidFill>
                <a:srgbClr val="595959"/>
              </a:solidFill>
              <a:latin typeface="Arial"/>
              <a:ea typeface="Arial"/>
            </a:endParaRPr>
          </a:p>
          <a:p>
            <a:pPr indent="0">
              <a:lnSpc>
                <a:spcPct val="115000"/>
              </a:lnSpc>
              <a:buNone/>
              <a:tabLst>
                <a:tab pos="0" algn="l"/>
              </a:tabLst>
            </a:pPr>
            <a:r>
              <a:rPr lang="en" sz="1200" spc="-1" dirty="0">
                <a:solidFill>
                  <a:srgbClr val="002060"/>
                </a:solidFill>
                <a:latin typeface="Arial"/>
              </a:rPr>
              <a:t>The 3D coordinates of the point in the world space, and the 2D coordinates of the same point in the pixel s</a:t>
            </a:r>
            <a:r>
              <a:rPr lang="en-IN" sz="1200" spc="-1" dirty="0">
                <a:solidFill>
                  <a:srgbClr val="002060"/>
                </a:solidFill>
                <a:latin typeface="Arial"/>
              </a:rPr>
              <a:t>pa</a:t>
            </a:r>
            <a:r>
              <a:rPr lang="en" sz="1200" spc="-1" dirty="0" err="1">
                <a:solidFill>
                  <a:srgbClr val="002060"/>
                </a:solidFill>
                <a:latin typeface="Arial"/>
              </a:rPr>
              <a:t>ce</a:t>
            </a:r>
            <a:r>
              <a:rPr lang="en" sz="1200" spc="-1" dirty="0">
                <a:solidFill>
                  <a:srgbClr val="002060"/>
                </a:solidFill>
                <a:latin typeface="Arial"/>
              </a:rPr>
              <a:t>. </a:t>
            </a:r>
            <a:endParaRPr lang="en-US" sz="1200" b="0" strike="noStrike" spc="-1" dirty="0">
              <a:solidFill>
                <a:srgbClr val="002060"/>
              </a:solidFill>
              <a:latin typeface="Arial"/>
            </a:endParaRPr>
          </a:p>
          <a:p>
            <a:pPr indent="0">
              <a:lnSpc>
                <a:spcPct val="115000"/>
              </a:lnSpc>
              <a:spcBef>
                <a:spcPts val="1199"/>
              </a:spcBef>
              <a:spcAft>
                <a:spcPts val="1199"/>
              </a:spcAft>
              <a:buNone/>
              <a:tabLst>
                <a:tab pos="0" algn="l"/>
              </a:tabLst>
            </a:pPr>
            <a:r>
              <a:rPr lang="en" sz="1400" b="0" strike="noStrike" spc="-1" dirty="0">
                <a:solidFill>
                  <a:srgbClr val="595959"/>
                </a:solidFill>
                <a:latin typeface="Arial"/>
                <a:ea typeface="Arial"/>
              </a:rPr>
              <a:t>[What quantities can the camera matrix be decomposed into?]</a:t>
            </a:r>
          </a:p>
          <a:p>
            <a:pPr indent="0">
              <a:lnSpc>
                <a:spcPct val="115000"/>
              </a:lnSpc>
              <a:spcBef>
                <a:spcPts val="1199"/>
              </a:spcBef>
              <a:spcAft>
                <a:spcPts val="1199"/>
              </a:spcAft>
              <a:buNone/>
              <a:tabLst>
                <a:tab pos="0" algn="l"/>
              </a:tabLst>
            </a:pPr>
            <a:r>
              <a:rPr lang="en" sz="1200" b="0" strike="noStrike" spc="-1" dirty="0">
                <a:solidFill>
                  <a:srgbClr val="002060"/>
                </a:solidFill>
                <a:latin typeface="Arial"/>
                <a:ea typeface="Arial"/>
              </a:rPr>
              <a:t>The camera matrix can be decomposed into the extrinsic and intrinsic matrices. The extrinsic matrix describes the camera’s position and coordinates </a:t>
            </a:r>
            <a:r>
              <a:rPr lang="en" sz="1200" b="0" strike="noStrike" spc="-1" dirty="0" err="1">
                <a:solidFill>
                  <a:srgbClr val="002060"/>
                </a:solidFill>
                <a:latin typeface="Arial"/>
                <a:ea typeface="Arial"/>
              </a:rPr>
              <a:t>w.r.t</a:t>
            </a:r>
            <a:r>
              <a:rPr lang="en" sz="1200" b="0" strike="noStrike" spc="-1" dirty="0">
                <a:solidFill>
                  <a:srgbClr val="002060"/>
                </a:solidFill>
                <a:latin typeface="Arial"/>
                <a:ea typeface="Arial"/>
              </a:rPr>
              <a:t> the 3D world system, and is composed of the Rotational and Translational components. The intrinsic matrix contains the properties of the camera itself, and is the calibration matrix of the camera, comprising of values li</a:t>
            </a:r>
            <a:r>
              <a:rPr lang="en-IN" sz="1200" b="0" strike="noStrike" spc="-1" dirty="0" err="1">
                <a:solidFill>
                  <a:srgbClr val="002060"/>
                </a:solidFill>
                <a:latin typeface="Arial"/>
                <a:ea typeface="Arial"/>
              </a:rPr>
              <a:t>ke</a:t>
            </a:r>
            <a:r>
              <a:rPr lang="en" sz="1200" b="0" strike="noStrike" spc="-1" dirty="0">
                <a:solidFill>
                  <a:srgbClr val="002060"/>
                </a:solidFill>
                <a:latin typeface="Arial"/>
                <a:ea typeface="Arial"/>
              </a:rPr>
              <a:t> the focal length, optical center etc.</a:t>
            </a:r>
          </a:p>
          <a:p>
            <a:pPr indent="0">
              <a:lnSpc>
                <a:spcPct val="115000"/>
              </a:lnSpc>
              <a:spcBef>
                <a:spcPts val="1199"/>
              </a:spcBef>
              <a:spcAft>
                <a:spcPts val="1199"/>
              </a:spcAft>
              <a:buNone/>
              <a:tabLst>
                <a:tab pos="0" algn="l"/>
              </a:tabLst>
            </a:pPr>
            <a:endParaRPr lang="en-US" sz="1400" b="0" strike="noStrike" spc="-1" dirty="0">
              <a:solidFill>
                <a:srgbClr val="002060"/>
              </a:solidFill>
              <a:latin typeface="Arial"/>
            </a:endParaRPr>
          </a:p>
        </p:txBody>
      </p:sp>
      <p:sp>
        <p:nvSpPr>
          <p:cNvPr id="167"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[List any 3 factors that affect the camera projection matrix.]</a:t>
            </a:r>
          </a:p>
          <a:p>
            <a:pPr marL="342900" indent="-342900">
              <a:lnSpc>
                <a:spcPct val="115000"/>
              </a:lnSpc>
              <a:spcAft>
                <a:spcPts val="1199"/>
              </a:spcAft>
              <a:buAutoNum type="arabicPeriod"/>
              <a:tabLst>
                <a:tab pos="0" algn="l"/>
              </a:tabLst>
            </a:pPr>
            <a:r>
              <a:rPr lang="en" sz="1200" spc="-1" dirty="0">
                <a:solidFill>
                  <a:srgbClr val="002060"/>
                </a:solidFill>
                <a:latin typeface="Arial"/>
                <a:ea typeface="Arial"/>
              </a:rPr>
              <a:t>Focal Length, which changes the intrinsic matrix. Caused by changes in the lens, adjusting the zoom etc.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Camera Position (Tra</a:t>
            </a:r>
            <a:r>
              <a:rPr lang="en" sz="1200" spc="-1" dirty="0">
                <a:solidFill>
                  <a:srgbClr val="002060"/>
                </a:solidFill>
                <a:latin typeface="Arial"/>
                <a:ea typeface="Arial"/>
              </a:rPr>
              <a:t>nslation) affects the extrinsic matrix, and particularly the translation component (t) of the same.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t>
            </a:r>
            <a:r>
              <a:rPr lang="en" sz="1200" spc="-1" dirty="0">
                <a:solidFill>
                  <a:srgbClr val="002060"/>
                </a:solidFill>
                <a:latin typeface="Arial"/>
                <a:ea typeface="Arial"/>
              </a:rPr>
              <a:t>amera Orientation (Rotation) affects the rotation component (R) of the extrinsic matrix.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US" sz="1200" b="0" strike="noStrike" spc="-1" dirty="0">
              <a:solidFill>
                <a:srgbClr val="00206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5 (Extra Credit):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Gaudi image pair]</a:t>
            </a:r>
            <a:endParaRPr lang="en-US" sz="1800" b="0" strike="noStrike" spc="-1" dirty="0">
              <a:solidFill>
                <a:srgbClr val="000000"/>
              </a:solidFill>
              <a:latin typeface="Arial"/>
            </a:endParaRPr>
          </a:p>
        </p:txBody>
      </p:sp>
      <p:pic>
        <p:nvPicPr>
          <p:cNvPr id="3" name="Picture 2">
            <a:extLst>
              <a:ext uri="{FF2B5EF4-FFF2-40B4-BE49-F238E27FC236}">
                <a16:creationId xmlns:a16="http://schemas.microsoft.com/office/drawing/2014/main" id="{2FF7B283-DD16-9D43-9D67-6EB55EF9DFC4}"/>
              </a:ext>
            </a:extLst>
          </p:cNvPr>
          <p:cNvPicPr>
            <a:picLocks noChangeAspect="1"/>
          </p:cNvPicPr>
          <p:nvPr/>
        </p:nvPicPr>
        <p:blipFill>
          <a:blip r:embed="rId2"/>
          <a:stretch>
            <a:fillRect/>
          </a:stretch>
        </p:blipFill>
        <p:spPr>
          <a:xfrm>
            <a:off x="234774" y="1659571"/>
            <a:ext cx="8519760" cy="29084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223554"/>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a:t>
            </a:r>
            <a:r>
              <a:rPr lang="en" sz="2800" spc="-1" dirty="0">
                <a:solidFill>
                  <a:srgbClr val="000000"/>
                </a:solidFill>
                <a:ea typeface="Arial"/>
              </a:rPr>
              <a:t> (Extra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932226"/>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Notre Dame image pair]</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A0B07105-4D74-A840-ACD0-7B1BE26D62ED}"/>
              </a:ext>
            </a:extLst>
          </p:cNvPr>
          <p:cNvPicPr>
            <a:picLocks noChangeAspect="1"/>
          </p:cNvPicPr>
          <p:nvPr/>
        </p:nvPicPr>
        <p:blipFill>
          <a:blip r:embed="rId2"/>
          <a:stretch>
            <a:fillRect/>
          </a:stretch>
        </p:blipFill>
        <p:spPr>
          <a:xfrm>
            <a:off x="696813" y="1430867"/>
            <a:ext cx="7233977" cy="3005666"/>
          </a:xfrm>
          <a:prstGeom prst="rect">
            <a:avLst/>
          </a:prstGeom>
        </p:spPr>
      </p:pic>
    </p:spTree>
    <p:extLst>
      <p:ext uri="{BB962C8B-B14F-4D97-AF65-F5344CB8AC3E}">
        <p14:creationId xmlns:p14="http://schemas.microsoft.com/office/powerpoint/2010/main" val="34509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1"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it that points in one image are projected by the fundamental matrix onto epipolar lines in the other image?]</a:t>
            </a:r>
          </a:p>
          <a:p>
            <a:pPr indent="0">
              <a:lnSpc>
                <a:spcPct val="115000"/>
              </a:lnSpc>
              <a:spcAft>
                <a:spcPts val="1199"/>
              </a:spcAft>
              <a:buNone/>
              <a:tabLst>
                <a:tab pos="0" algn="l"/>
              </a:tabLst>
            </a:pPr>
            <a:r>
              <a:rPr lang="en" sz="1200" spc="-1" dirty="0">
                <a:solidFill>
                  <a:srgbClr val="002060"/>
                </a:solidFill>
                <a:latin typeface="Arial"/>
                <a:ea typeface="Arial"/>
              </a:rPr>
              <a:t>Points in one image corresponds to a ray in the 3D space, from the camera’s center through that pixel. When the 3D ray is viewed by the second camera, its projection onto the second image plane forms a 2D line. This is the </a:t>
            </a:r>
            <a:r>
              <a:rPr lang="en" sz="1200" spc="-1" dirty="0" err="1">
                <a:solidFill>
                  <a:srgbClr val="002060"/>
                </a:solidFill>
                <a:latin typeface="Arial"/>
                <a:ea typeface="Arial"/>
              </a:rPr>
              <a:t>epipolar</a:t>
            </a:r>
            <a:r>
              <a:rPr lang="en" sz="1200" spc="-1" dirty="0">
                <a:solidFill>
                  <a:srgbClr val="002060"/>
                </a:solidFill>
                <a:latin typeface="Arial"/>
                <a:ea typeface="Arial"/>
              </a:rPr>
              <a:t> line, representing all possible locations of that point from the second viewpoint. The fundamental matrix is the operator that does this projection, reducing the search space from a 2D area plane to a line.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US" sz="1200" b="0" strike="noStrike" spc="-1" dirty="0">
              <a:solidFill>
                <a:srgbClr val="000000"/>
              </a:solidFill>
              <a:latin typeface="Arial"/>
            </a:endParaRPr>
          </a:p>
        </p:txBody>
      </p:sp>
      <p:sp>
        <p:nvSpPr>
          <p:cNvPr id="172"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[What happens to the epipoles and epipolar lines when you take two images where the camera centers are within the images? Why?]</a:t>
            </a:r>
          </a:p>
          <a:p>
            <a:pPr indent="0">
              <a:lnSpc>
                <a:spcPct val="115000"/>
              </a:lnSpc>
              <a:spcAft>
                <a:spcPts val="1199"/>
              </a:spcAft>
              <a:buNone/>
              <a:tabLst>
                <a:tab pos="0" algn="l"/>
              </a:tabLst>
            </a:pPr>
            <a:r>
              <a:rPr lang="en-US" sz="1200" b="0" strike="noStrike" spc="-1" dirty="0">
                <a:solidFill>
                  <a:srgbClr val="002060"/>
                </a:solidFill>
                <a:latin typeface="Arial"/>
              </a:rPr>
              <a:t>When the camera centers are in the field of view of each other, the </a:t>
            </a:r>
            <a:r>
              <a:rPr lang="en-US" sz="1200" b="0" strike="noStrike" spc="-1" dirty="0" err="1">
                <a:solidFill>
                  <a:srgbClr val="002060"/>
                </a:solidFill>
                <a:latin typeface="Arial"/>
              </a:rPr>
              <a:t>epipoles</a:t>
            </a:r>
            <a:r>
              <a:rPr lang="en-US" sz="1200" b="0" strike="noStrike" spc="-1" dirty="0">
                <a:solidFill>
                  <a:srgbClr val="002060"/>
                </a:solidFill>
                <a:latin typeface="Arial"/>
              </a:rPr>
              <a:t>(projections of camera centers onto the other plane) become visible points within the images. The effect on the </a:t>
            </a:r>
            <a:r>
              <a:rPr lang="en-US" sz="1200" b="0" strike="noStrike" spc="-1" dirty="0" err="1">
                <a:solidFill>
                  <a:srgbClr val="002060"/>
                </a:solidFill>
                <a:latin typeface="Arial"/>
              </a:rPr>
              <a:t>epipolar</a:t>
            </a:r>
            <a:r>
              <a:rPr lang="en-US" sz="1200" b="0" strike="noStrike" spc="-1" dirty="0">
                <a:solidFill>
                  <a:srgbClr val="002060"/>
                </a:solidFill>
                <a:latin typeface="Arial"/>
              </a:rPr>
              <a:t> lines is that they now appear to radiate out from this single visible </a:t>
            </a:r>
            <a:r>
              <a:rPr lang="en-US" sz="1200" b="0" strike="noStrike" spc="-1" dirty="0" err="1">
                <a:solidFill>
                  <a:srgbClr val="002060"/>
                </a:solidFill>
                <a:latin typeface="Arial"/>
              </a:rPr>
              <a:t>epipole</a:t>
            </a:r>
            <a:r>
              <a:rPr lang="en-US" sz="1200" spc="-1" dirty="0">
                <a:solidFill>
                  <a:srgbClr val="002060"/>
                </a:solidFill>
                <a:latin typeface="Arial"/>
              </a:rPr>
              <a:t>, like the spokes of a wheel emerging from the center. </a:t>
            </a:r>
            <a:endParaRPr lang="en-US" sz="1200" b="0" strike="noStrike" spc="-1" dirty="0">
              <a:solidFill>
                <a:srgbClr val="00206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4"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fontScale="92500"/>
          </a:bodyPr>
          <a:lstStyle/>
          <a:p>
            <a:pPr indent="0">
              <a:lnSpc>
                <a:spcPct val="115000"/>
              </a:lnSpc>
              <a:buNone/>
              <a:tabLst>
                <a:tab pos="0" algn="l"/>
              </a:tabLst>
            </a:pPr>
            <a:r>
              <a:rPr lang="en" sz="1200" b="0" strike="noStrike" spc="-1" dirty="0">
                <a:solidFill>
                  <a:srgbClr val="595959"/>
                </a:solidFill>
                <a:latin typeface="Arial"/>
                <a:ea typeface="Arial"/>
              </a:rPr>
              <a:t>[What does it mean when your epipolar lines are all horizontal across the two images?]</a:t>
            </a:r>
          </a:p>
          <a:p>
            <a:pPr indent="0">
              <a:lnSpc>
                <a:spcPct val="115000"/>
              </a:lnSpc>
              <a:buNone/>
              <a:tabLst>
                <a:tab pos="0" algn="l"/>
              </a:tabLst>
            </a:pPr>
            <a:r>
              <a:rPr lang="en" sz="1200" spc="-1" dirty="0">
                <a:solidFill>
                  <a:srgbClr val="002060"/>
                </a:solidFill>
                <a:latin typeface="Arial"/>
              </a:rPr>
              <a:t>This is a case where both the image planes are perfectly co-planar, and the baseline connecting the two camera centers is perfectly parallel to the horizontal axis of both the images. </a:t>
            </a:r>
            <a:endParaRPr lang="en-US" sz="1200" b="0" strike="noStrike" spc="-1" dirty="0">
              <a:solidFill>
                <a:srgbClr val="002060"/>
              </a:solidFill>
              <a:latin typeface="Arial"/>
            </a:endParaRPr>
          </a:p>
          <a:p>
            <a:pPr indent="0">
              <a:lnSpc>
                <a:spcPct val="115000"/>
              </a:lnSpc>
              <a:spcBef>
                <a:spcPts val="1199"/>
              </a:spcBef>
              <a:buNone/>
              <a:tabLst>
                <a:tab pos="0" algn="l"/>
              </a:tabLst>
            </a:pPr>
            <a:endParaRPr lang="en-US" sz="1200" b="0" strike="noStrike" spc="-1" dirty="0">
              <a:solidFill>
                <a:srgbClr val="000000"/>
              </a:solidFill>
              <a:latin typeface="Arial"/>
            </a:endParaRPr>
          </a:p>
          <a:p>
            <a:pPr indent="0">
              <a:lnSpc>
                <a:spcPct val="115000"/>
              </a:lnSpc>
              <a:spcBef>
                <a:spcPts val="1199"/>
              </a:spcBef>
              <a:buNone/>
              <a:tabLst>
                <a:tab pos="0" algn="l"/>
              </a:tabLst>
            </a:pPr>
            <a:r>
              <a:rPr lang="en" sz="1200" b="0" strike="noStrike" spc="-1" dirty="0">
                <a:solidFill>
                  <a:srgbClr val="595959"/>
                </a:solidFill>
                <a:latin typeface="Arial"/>
                <a:ea typeface="Arial"/>
              </a:rPr>
              <a:t>[Why is the fundamental matrix defined up to a scale?]</a:t>
            </a:r>
            <a:endParaRPr lang="en-US" sz="12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200" b="0" strike="noStrike" spc="-1" dirty="0">
                <a:solidFill>
                  <a:srgbClr val="000000"/>
                </a:solidFill>
                <a:latin typeface="Arial"/>
              </a:rPr>
              <a:t>The fundamental matrix is defined up to a scale because there isn’t necessarily a unique solution to it. P2T * F * P1 = 0 is the </a:t>
            </a:r>
            <a:r>
              <a:rPr lang="en-US" sz="1200" b="0" strike="noStrike" spc="-1" dirty="0" err="1">
                <a:solidFill>
                  <a:srgbClr val="000000"/>
                </a:solidFill>
                <a:latin typeface="Arial"/>
              </a:rPr>
              <a:t>epipola</a:t>
            </a:r>
            <a:r>
              <a:rPr lang="en-US" sz="1200" spc="-1" dirty="0" err="1">
                <a:solidFill>
                  <a:srgbClr val="000000"/>
                </a:solidFill>
                <a:latin typeface="Arial"/>
              </a:rPr>
              <a:t>r</a:t>
            </a:r>
            <a:r>
              <a:rPr lang="en-US" sz="1200" spc="-1" dirty="0">
                <a:solidFill>
                  <a:srgbClr val="000000"/>
                </a:solidFill>
                <a:latin typeface="Arial"/>
              </a:rPr>
              <a:t> constraint, and this equation is independent of scaling F by a constant k. Since for any k this is true, this equation leads to an entire family of solutions, unless we constraint the value of the F matrix like making it unit-norm etc. while solving with SVD. </a:t>
            </a:r>
            <a:endParaRPr lang="en-US" sz="1200" b="0" strike="noStrike" spc="-1" dirty="0">
              <a:solidFill>
                <a:srgbClr val="000000"/>
              </a:solidFill>
              <a:latin typeface="Arial"/>
            </a:endParaRPr>
          </a:p>
        </p:txBody>
      </p:sp>
      <p:sp>
        <p:nvSpPr>
          <p:cNvPr id="175"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the fundamental matrix rank 2?]</a:t>
            </a:r>
          </a:p>
          <a:p>
            <a:pPr indent="0">
              <a:lnSpc>
                <a:spcPct val="115000"/>
              </a:lnSpc>
              <a:spcAft>
                <a:spcPts val="1199"/>
              </a:spcAft>
              <a:buNone/>
              <a:tabLst>
                <a:tab pos="0" algn="l"/>
              </a:tabLst>
            </a:pPr>
            <a:r>
              <a:rPr lang="en-US" sz="1200" spc="-1" dirty="0">
                <a:solidFill>
                  <a:srgbClr val="000000"/>
                </a:solidFill>
                <a:latin typeface="Arial"/>
              </a:rPr>
              <a:t>The fundamental matrix is of rank 2 because of the geometric constraint that all </a:t>
            </a:r>
            <a:r>
              <a:rPr lang="en-US" sz="1200" spc="-1" dirty="0" err="1">
                <a:solidFill>
                  <a:srgbClr val="000000"/>
                </a:solidFill>
                <a:latin typeface="Arial"/>
              </a:rPr>
              <a:t>epipolar</a:t>
            </a:r>
            <a:r>
              <a:rPr lang="en-US" sz="1200" spc="-1" dirty="0">
                <a:solidFill>
                  <a:srgbClr val="000000"/>
                </a:solidFill>
                <a:latin typeface="Arial"/>
              </a:rPr>
              <a:t> lines must intersect at a point, the </a:t>
            </a:r>
            <a:r>
              <a:rPr lang="en-US" sz="1200" spc="-1" dirty="0" err="1">
                <a:solidFill>
                  <a:srgbClr val="000000"/>
                </a:solidFill>
                <a:latin typeface="Arial"/>
              </a:rPr>
              <a:t>epipole</a:t>
            </a:r>
            <a:r>
              <a:rPr lang="en-US" sz="1200" spc="-1" dirty="0">
                <a:solidFill>
                  <a:srgbClr val="000000"/>
                </a:solidFill>
                <a:latin typeface="Arial"/>
              </a:rPr>
              <a:t>. A matrix that maps all points in the first image plane to the family of lines that intersect at a point can’t be full rank. This property means the determinant would be zero, leading to the Fundamental Matrix being a singular rank-2 matrix.</a:t>
            </a:r>
            <a:endParaRPr lang="en" sz="1200" spc="-1" dirty="0">
              <a:solidFill>
                <a:srgbClr val="595959"/>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7"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correspondences on Notre Dame without RANSAC]</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80A533C6-457D-5D44-9372-94A52A6EAC89}"/>
              </a:ext>
            </a:extLst>
          </p:cNvPr>
          <p:cNvPicPr>
            <a:picLocks noChangeAspect="1"/>
          </p:cNvPicPr>
          <p:nvPr/>
        </p:nvPicPr>
        <p:blipFill>
          <a:blip r:embed="rId2"/>
          <a:stretch>
            <a:fillRect/>
          </a:stretch>
        </p:blipFill>
        <p:spPr>
          <a:xfrm>
            <a:off x="1684867" y="1602900"/>
            <a:ext cx="4775200" cy="31946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800" spc="-1" dirty="0">
                <a:solidFill>
                  <a:srgbClr val="595959"/>
                </a:solidFill>
                <a:ea typeface="Arial"/>
              </a:rPr>
              <a:t>[insert visualization of correspondences on Notre Dame with RANSAC]</a:t>
            </a:r>
            <a:endParaRPr lang="en-US" sz="1800" spc="-1" dirty="0">
              <a:solidFill>
                <a:srgbClr val="000000"/>
              </a:solidFill>
            </a:endParaRPr>
          </a:p>
        </p:txBody>
      </p:sp>
      <p:pic>
        <p:nvPicPr>
          <p:cNvPr id="3" name="Picture 2">
            <a:extLst>
              <a:ext uri="{FF2B5EF4-FFF2-40B4-BE49-F238E27FC236}">
                <a16:creationId xmlns:a16="http://schemas.microsoft.com/office/drawing/2014/main" id="{72630945-118E-0145-9913-F8412B50083C}"/>
              </a:ext>
            </a:extLst>
          </p:cNvPr>
          <p:cNvPicPr>
            <a:picLocks noChangeAspect="1"/>
          </p:cNvPicPr>
          <p:nvPr/>
        </p:nvPicPr>
        <p:blipFill>
          <a:blip r:embed="rId2"/>
          <a:stretch>
            <a:fillRect/>
          </a:stretch>
        </p:blipFill>
        <p:spPr>
          <a:xfrm>
            <a:off x="2013712" y="1597499"/>
            <a:ext cx="4451096" cy="29705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81" name="PlaceHolder 2"/>
          <p:cNvSpPr>
            <a:spLocks noGrp="1"/>
          </p:cNvSpPr>
          <p:nvPr>
            <p:ph/>
          </p:nvPr>
        </p:nvSpPr>
        <p:spPr>
          <a:xfrm>
            <a:off x="312482" y="508309"/>
            <a:ext cx="3999240" cy="4753724"/>
          </a:xfrm>
          <a:prstGeom prst="rect">
            <a:avLst/>
          </a:prstGeom>
          <a:noFill/>
          <a:ln w="0">
            <a:noFill/>
          </a:ln>
        </p:spPr>
        <p:txBody>
          <a:bodyPr lIns="0" tIns="91440" rIns="0" bIns="91440" anchor="t">
            <a:normAutofit fontScale="85000" lnSpcReduction="10000"/>
          </a:bodyPr>
          <a:lstStyle/>
          <a:p>
            <a:pPr>
              <a:lnSpc>
                <a:spcPct val="115000"/>
              </a:lnSpc>
              <a:tabLst>
                <a:tab pos="0" algn="l"/>
              </a:tabLst>
            </a:pPr>
            <a:r>
              <a:rPr lang="en" sz="1200" b="0" strike="noStrike" spc="-1" dirty="0">
                <a:solidFill>
                  <a:srgbClr val="595959"/>
                </a:solidFill>
                <a:latin typeface="Arial"/>
                <a:ea typeface="Arial"/>
              </a:rPr>
              <a:t>[How many RANSAC iterations would we need to find the </a:t>
            </a:r>
            <a:r>
              <a:rPr lang="en-US" sz="1200" spc="-1" dirty="0" err="1">
                <a:solidFill>
                  <a:srgbClr val="595959"/>
                </a:solidFill>
                <a:ea typeface="Arial"/>
              </a:rPr>
              <a:t>homography</a:t>
            </a:r>
            <a:r>
              <a:rPr lang="en-US" sz="1200" spc="-1" dirty="0">
                <a:solidFill>
                  <a:srgbClr val="595959"/>
                </a:solidFill>
                <a:ea typeface="Arial"/>
              </a:rPr>
              <a:t> </a:t>
            </a:r>
            <a:r>
              <a:rPr lang="en" sz="1200" b="0" strike="noStrike" spc="-1" dirty="0">
                <a:solidFill>
                  <a:srgbClr val="595959"/>
                </a:solidFill>
                <a:latin typeface="Arial"/>
                <a:ea typeface="Arial"/>
              </a:rPr>
              <a:t>with 99.9% </a:t>
            </a:r>
            <a:r>
              <a:rPr lang="en-US" sz="1200" spc="-1" dirty="0">
                <a:solidFill>
                  <a:srgbClr val="595959"/>
                </a:solidFill>
                <a:ea typeface="Arial"/>
              </a:rPr>
              <a:t>certainty for your Notre Dame SIFT results? Assume a hypothetical inlier ratio (correspondence accuracy) of 90% and that you are using the minimal sample size of 4 points</a:t>
            </a:r>
            <a:r>
              <a:rPr lang="en" sz="1200" b="0" strike="noStrike" spc="-1" dirty="0">
                <a:solidFill>
                  <a:srgbClr val="595959"/>
                </a:solidFill>
                <a:latin typeface="Arial"/>
                <a:ea typeface="Arial"/>
              </a:rPr>
              <a:t>]</a:t>
            </a:r>
          </a:p>
          <a:p>
            <a:pPr>
              <a:lnSpc>
                <a:spcPct val="115000"/>
              </a:lnSpc>
              <a:tabLst>
                <a:tab pos="0" algn="l"/>
              </a:tabLst>
            </a:pPr>
            <a:endParaRPr lang="en" sz="1200" b="0" strike="noStrike" spc="-1" dirty="0">
              <a:solidFill>
                <a:srgbClr val="595959"/>
              </a:solidFill>
              <a:latin typeface="Arial"/>
              <a:ea typeface="Arial"/>
            </a:endParaRPr>
          </a:p>
          <a:p>
            <a:pPr>
              <a:lnSpc>
                <a:spcPct val="115000"/>
              </a:lnSpc>
              <a:tabLst>
                <a:tab pos="0" algn="l"/>
              </a:tabLst>
            </a:pPr>
            <a:r>
              <a:rPr lang="en-IN" sz="1200" spc="-1" dirty="0">
                <a:solidFill>
                  <a:srgbClr val="002060"/>
                </a:solidFill>
                <a:latin typeface="Arial"/>
                <a:ea typeface="Arial"/>
              </a:rPr>
              <a:t>I</a:t>
            </a:r>
            <a:r>
              <a:rPr lang="en" sz="1200" spc="-1" dirty="0" err="1">
                <a:solidFill>
                  <a:srgbClr val="002060"/>
                </a:solidFill>
                <a:latin typeface="Arial"/>
                <a:ea typeface="Arial"/>
              </a:rPr>
              <a:t>nlier_ratio</a:t>
            </a:r>
            <a:r>
              <a:rPr lang="en" sz="1200" spc="-1" dirty="0">
                <a:solidFill>
                  <a:srgbClr val="002060"/>
                </a:solidFill>
                <a:latin typeface="Arial"/>
                <a:ea typeface="Arial"/>
              </a:rPr>
              <a:t> = w = 0.9, number of points = n = 4</a:t>
            </a:r>
            <a:endParaRPr lang="en" sz="1200" b="0" strike="noStrike" spc="-1" dirty="0">
              <a:solidFill>
                <a:srgbClr val="002060"/>
              </a:solidFill>
              <a:latin typeface="Arial"/>
              <a:ea typeface="Arial"/>
            </a:endParaRPr>
          </a:p>
          <a:p>
            <a:pPr>
              <a:lnSpc>
                <a:spcPct val="115000"/>
              </a:lnSpc>
              <a:tabLst>
                <a:tab pos="0" algn="l"/>
              </a:tabLst>
            </a:pPr>
            <a:r>
              <a:rPr lang="en" sz="1200" spc="-1" dirty="0">
                <a:solidFill>
                  <a:srgbClr val="002060"/>
                </a:solidFill>
                <a:latin typeface="Arial"/>
                <a:ea typeface="Arial"/>
              </a:rPr>
              <a:t>N = log(1 – p)/log(1 – </a:t>
            </a:r>
            <a:r>
              <a:rPr lang="en" sz="1200" spc="-1" dirty="0" err="1">
                <a:solidFill>
                  <a:srgbClr val="002060"/>
                </a:solidFill>
                <a:latin typeface="Arial"/>
                <a:ea typeface="Arial"/>
              </a:rPr>
              <a:t>w^n</a:t>
            </a:r>
            <a:r>
              <a:rPr lang="en" sz="1200" spc="-1" dirty="0">
                <a:solidFill>
                  <a:srgbClr val="002060"/>
                </a:solidFill>
                <a:latin typeface="Arial"/>
                <a:ea typeface="Arial"/>
              </a:rPr>
              <a:t>) = log(1 – 0.999) / log(1 – 0.9^4)</a:t>
            </a:r>
          </a:p>
          <a:p>
            <a:pPr>
              <a:lnSpc>
                <a:spcPct val="115000"/>
              </a:lnSpc>
              <a:tabLst>
                <a:tab pos="0" algn="l"/>
              </a:tabLst>
            </a:pPr>
            <a:r>
              <a:rPr lang="en" sz="1200" spc="-1" dirty="0">
                <a:solidFill>
                  <a:srgbClr val="002060"/>
                </a:solidFill>
                <a:latin typeface="Arial"/>
                <a:ea typeface="Arial"/>
              </a:rPr>
              <a:t>N = log(0.001) / log(0.3439) = 6.47…</a:t>
            </a:r>
          </a:p>
          <a:p>
            <a:pPr>
              <a:lnSpc>
                <a:spcPct val="115000"/>
              </a:lnSpc>
              <a:tabLst>
                <a:tab pos="0" algn="l"/>
              </a:tabLst>
            </a:pPr>
            <a:r>
              <a:rPr lang="en" sz="1200" spc="-1" dirty="0">
                <a:solidFill>
                  <a:srgbClr val="002060"/>
                </a:solidFill>
                <a:latin typeface="Arial"/>
                <a:ea typeface="Arial"/>
              </a:rPr>
              <a:t>The number of iterations we’d need = ceil(N) = 7</a:t>
            </a:r>
            <a:r>
              <a:rPr lang="en" sz="1200" spc="-1" dirty="0">
                <a:solidFill>
                  <a:srgbClr val="595959"/>
                </a:solidFill>
                <a:latin typeface="Arial"/>
                <a:ea typeface="Arial"/>
              </a:rPr>
              <a:t> </a:t>
            </a:r>
            <a:endParaRPr lang="en-US" sz="1200" b="0" strike="noStrike" spc="-1" dirty="0">
              <a:solidFill>
                <a:srgbClr val="000000"/>
              </a:solidFill>
              <a:latin typeface="Arial"/>
            </a:endParaRPr>
          </a:p>
          <a:p>
            <a:pPr>
              <a:lnSpc>
                <a:spcPct val="115000"/>
              </a:lnSpc>
              <a:spcBef>
                <a:spcPts val="1199"/>
              </a:spcBef>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One might imagine that if we have many correct matches, it would be better to use more than the minimum number of points to compute the </a:t>
            </a:r>
            <a:r>
              <a:rPr lang="en-US" sz="1200" spc="-1" dirty="0" err="1">
                <a:solidFill>
                  <a:srgbClr val="595959"/>
                </a:solidFill>
                <a:ea typeface="Arial"/>
              </a:rPr>
              <a:t>homography</a:t>
            </a:r>
            <a:r>
              <a:rPr lang="en-US" sz="1200" spc="-1" dirty="0">
                <a:solidFill>
                  <a:srgbClr val="595959"/>
                </a:solidFill>
                <a:ea typeface="Arial"/>
              </a:rPr>
              <a:t> in each sample. Investigate this by finding the number of RANSAC iterations you would need if you used a sample size of 8 points instead of 4 (keeping the same 99.9% certainty and 90% inlier ratio).</a:t>
            </a:r>
          </a:p>
          <a:p>
            <a:pPr>
              <a:lnSpc>
                <a:spcPct val="115000"/>
              </a:lnSpc>
              <a:spcBef>
                <a:spcPts val="1199"/>
              </a:spcBef>
              <a:spcAft>
                <a:spcPts val="1199"/>
              </a:spcAft>
              <a:tabLst>
                <a:tab pos="0" algn="l"/>
              </a:tabLst>
            </a:pPr>
            <a:r>
              <a:rPr lang="en-US" sz="1200" spc="-1" dirty="0">
                <a:solidFill>
                  <a:srgbClr val="002060"/>
                </a:solidFill>
                <a:ea typeface="Arial"/>
              </a:rPr>
              <a:t>By increasing the number of sample points, the number of iterations will be a larger value, since 0.9^8 &lt; 0.9^4. On computing with n=8, the number of iterations N will be 13. This is because the more points we pick up, the higher the chance that one of them is an outlier, and therefore the more iterations we’d need to run our RANSAC model. Since our approach now will be to minimize error considering more points, this process has an effect of averaging out the random noise from individual points, therefore leading to a more robust model. Even though its statistically harder to pick a set of pure inliers, that leads to the cost of extra iterations, it will lead to a more robust model.</a:t>
            </a:r>
          </a:p>
        </p:txBody>
      </p:sp>
      <p:sp>
        <p:nvSpPr>
          <p:cNvPr id="182" name="PlaceHolder 3"/>
          <p:cNvSpPr>
            <a:spLocks noGrp="1"/>
          </p:cNvSpPr>
          <p:nvPr>
            <p:ph/>
          </p:nvPr>
        </p:nvSpPr>
        <p:spPr>
          <a:xfrm>
            <a:off x="4832279" y="394358"/>
            <a:ext cx="3999240" cy="4253841"/>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If our dataset had a lower point correspondence accuracy (i.e., a lower inlier ratio), say 70%, what is the minimum number of RANSAC iterations needed to find the </a:t>
            </a:r>
            <a:r>
              <a:rPr lang="en-US" sz="1200" spc="-1" dirty="0" err="1">
                <a:solidFill>
                  <a:srgbClr val="595959"/>
                </a:solidFill>
                <a:ea typeface="Arial"/>
              </a:rPr>
              <a:t>homography</a:t>
            </a:r>
            <a:r>
              <a:rPr lang="en-US" sz="1200" spc="-1" dirty="0">
                <a:solidFill>
                  <a:srgbClr val="595959"/>
                </a:solidFill>
                <a:ea typeface="Arial"/>
              </a:rPr>
              <a:t> with 99.9% certainty? Remember to use the minimal sample size of 4 points in your calculation.]</a:t>
            </a:r>
          </a:p>
          <a:p>
            <a:pPr>
              <a:lnSpc>
                <a:spcPct val="115000"/>
              </a:lnSpc>
              <a:spcAft>
                <a:spcPts val="1199"/>
              </a:spcAft>
              <a:tabLst>
                <a:tab pos="0" algn="l"/>
              </a:tabLst>
            </a:pPr>
            <a:r>
              <a:rPr lang="en-US" sz="1200" b="0" strike="noStrike" spc="-1" dirty="0">
                <a:solidFill>
                  <a:srgbClr val="002060"/>
                </a:solidFill>
                <a:latin typeface="Arial"/>
              </a:rPr>
              <a:t>N = log(1 – p)/log(1 – </a:t>
            </a:r>
            <a:r>
              <a:rPr lang="en-US" sz="1200" b="0" strike="noStrike" spc="-1" dirty="0" err="1">
                <a:solidFill>
                  <a:srgbClr val="002060"/>
                </a:solidFill>
                <a:latin typeface="Arial"/>
              </a:rPr>
              <a:t>w^n</a:t>
            </a:r>
            <a:r>
              <a:rPr lang="en-US" sz="1200" b="0" strike="noStrike" spc="-1" dirty="0">
                <a:solidFill>
                  <a:srgbClr val="002060"/>
                </a:solidFill>
                <a:latin typeface="Arial"/>
              </a:rPr>
              <a:t>) </a:t>
            </a:r>
          </a:p>
          <a:p>
            <a:pPr>
              <a:lnSpc>
                <a:spcPct val="115000"/>
              </a:lnSpc>
              <a:spcAft>
                <a:spcPts val="1199"/>
              </a:spcAft>
              <a:tabLst>
                <a:tab pos="0" algn="l"/>
              </a:tabLst>
            </a:pPr>
            <a:r>
              <a:rPr lang="en-US" sz="1200" spc="-1" dirty="0">
                <a:solidFill>
                  <a:srgbClr val="002060"/>
                </a:solidFill>
                <a:latin typeface="Arial"/>
              </a:rPr>
              <a:t>p = 0.999, n = 4, w = 0.7</a:t>
            </a:r>
          </a:p>
          <a:p>
            <a:pPr>
              <a:lnSpc>
                <a:spcPct val="115000"/>
              </a:lnSpc>
              <a:spcAft>
                <a:spcPts val="1199"/>
              </a:spcAft>
              <a:tabLst>
                <a:tab pos="0" algn="l"/>
              </a:tabLst>
            </a:pPr>
            <a:r>
              <a:rPr lang="en-US" sz="1200" spc="-1" dirty="0">
                <a:solidFill>
                  <a:srgbClr val="002060"/>
                </a:solidFill>
                <a:latin typeface="Arial"/>
              </a:rPr>
              <a:t>N = log(0.001)/log(1 - 0.7^4) = log(0.001)/log(0.7599) = 25.16</a:t>
            </a:r>
          </a:p>
          <a:p>
            <a:pPr>
              <a:lnSpc>
                <a:spcPct val="115000"/>
              </a:lnSpc>
              <a:spcAft>
                <a:spcPts val="1199"/>
              </a:spcAft>
              <a:tabLst>
                <a:tab pos="0" algn="l"/>
              </a:tabLst>
            </a:pPr>
            <a:r>
              <a:rPr lang="en-US" sz="1200" spc="-1" dirty="0">
                <a:solidFill>
                  <a:srgbClr val="002060"/>
                </a:solidFill>
                <a:latin typeface="Arial"/>
              </a:rPr>
              <a:t>Our answer should be ceil(N) since we need to complete the last iteration, and therefore, we’d need 26 iterations, a much larger number than what we had required with a 90% inlier probability.</a:t>
            </a:r>
            <a:endParaRPr lang="en-US" sz="1200" b="0" strike="noStrike" spc="-1" dirty="0">
              <a:solidFill>
                <a:srgbClr val="00206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2120" y="28944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4" name="PlaceHolder 2"/>
          <p:cNvSpPr>
            <a:spLocks noGrp="1"/>
          </p:cNvSpPr>
          <p:nvPr>
            <p:ph/>
          </p:nvPr>
        </p:nvSpPr>
        <p:spPr>
          <a:xfrm>
            <a:off x="330754"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spc="-1" dirty="0">
                <a:solidFill>
                  <a:srgbClr val="595959"/>
                </a:solidFill>
                <a:ea typeface="Arial"/>
              </a:rPr>
              <a:t>[insert visualization of </a:t>
            </a:r>
            <a:r>
              <a:rPr lang="en-US" sz="1400" spc="-1" dirty="0">
                <a:solidFill>
                  <a:srgbClr val="595959"/>
                </a:solidFill>
                <a:ea typeface="Arial"/>
              </a:rPr>
              <a:t>the warped and blended</a:t>
            </a:r>
            <a:r>
              <a:rPr lang="en" sz="1400" spc="-1" dirty="0">
                <a:solidFill>
                  <a:srgbClr val="595959"/>
                </a:solidFill>
                <a:ea typeface="Arial"/>
              </a:rPr>
              <a:t> image pair without RANSAC]</a:t>
            </a:r>
            <a:endParaRPr lang="en-US" sz="1400" spc="-1" dirty="0">
              <a:solidFill>
                <a:srgbClr val="000000"/>
              </a:solidFill>
            </a:endParaRPr>
          </a:p>
        </p:txBody>
      </p:sp>
      <p:sp>
        <p:nvSpPr>
          <p:cNvPr id="185" name="PlaceHolder 3"/>
          <p:cNvSpPr>
            <a:spLocks noGrp="1"/>
          </p:cNvSpPr>
          <p:nvPr>
            <p:ph/>
          </p:nvPr>
        </p:nvSpPr>
        <p:spPr>
          <a:xfrm>
            <a:off x="4832280"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b="0" strike="noStrike" spc="-1" dirty="0">
                <a:solidFill>
                  <a:srgbClr val="595959"/>
                </a:solidFill>
                <a:latin typeface="Arial"/>
                <a:ea typeface="Arial"/>
              </a:rPr>
              <a:t>[insert visualization of </a:t>
            </a:r>
            <a:r>
              <a:rPr lang="en-US" sz="1400" spc="-1" dirty="0">
                <a:solidFill>
                  <a:srgbClr val="595959"/>
                </a:solidFill>
                <a:ea typeface="Arial"/>
              </a:rPr>
              <a:t>the warped and blended</a:t>
            </a:r>
            <a:r>
              <a:rPr lang="en" sz="1400" b="0" strike="noStrike" spc="-1" dirty="0">
                <a:solidFill>
                  <a:srgbClr val="595959"/>
                </a:solidFill>
                <a:latin typeface="Arial"/>
                <a:ea typeface="Arial"/>
              </a:rPr>
              <a:t> image pair using RANSAC]</a:t>
            </a:r>
            <a:endParaRPr lang="en-US" sz="1400" b="0" strike="noStrike" spc="-1" dirty="0">
              <a:solidFill>
                <a:srgbClr val="000000"/>
              </a:solidFill>
              <a:latin typeface="Arial"/>
            </a:endParaRPr>
          </a:p>
        </p:txBody>
      </p:sp>
      <p:pic>
        <p:nvPicPr>
          <p:cNvPr id="4" name="Picture 3">
            <a:extLst>
              <a:ext uri="{FF2B5EF4-FFF2-40B4-BE49-F238E27FC236}">
                <a16:creationId xmlns:a16="http://schemas.microsoft.com/office/drawing/2014/main" id="{5A2362E4-6782-D043-8FA3-B98BA2BC23EF}"/>
              </a:ext>
            </a:extLst>
          </p:cNvPr>
          <p:cNvPicPr>
            <a:picLocks noChangeAspect="1"/>
          </p:cNvPicPr>
          <p:nvPr/>
        </p:nvPicPr>
        <p:blipFill>
          <a:blip r:embed="rId2"/>
          <a:stretch>
            <a:fillRect/>
          </a:stretch>
        </p:blipFill>
        <p:spPr>
          <a:xfrm>
            <a:off x="5220752" y="1558483"/>
            <a:ext cx="2720010" cy="3415681"/>
          </a:xfrm>
          <a:prstGeom prst="rect">
            <a:avLst/>
          </a:prstGeom>
        </p:spPr>
      </p:pic>
      <p:pic>
        <p:nvPicPr>
          <p:cNvPr id="6" name="Picture 5">
            <a:extLst>
              <a:ext uri="{FF2B5EF4-FFF2-40B4-BE49-F238E27FC236}">
                <a16:creationId xmlns:a16="http://schemas.microsoft.com/office/drawing/2014/main" id="{6DEA0CCD-5E1E-9E45-9F5E-5FB847A84F4B}"/>
              </a:ext>
            </a:extLst>
          </p:cNvPr>
          <p:cNvPicPr>
            <a:picLocks noChangeAspect="1"/>
          </p:cNvPicPr>
          <p:nvPr/>
        </p:nvPicPr>
        <p:blipFill>
          <a:blip r:embed="rId3"/>
          <a:stretch>
            <a:fillRect/>
          </a:stretch>
        </p:blipFill>
        <p:spPr>
          <a:xfrm>
            <a:off x="898437" y="1558482"/>
            <a:ext cx="2842199" cy="34156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7" name="PlaceHolder 2"/>
          <p:cNvSpPr>
            <a:spLocks noGrp="1"/>
          </p:cNvSpPr>
          <p:nvPr>
            <p:ph/>
          </p:nvPr>
        </p:nvSpPr>
        <p:spPr>
          <a:xfrm>
            <a:off x="311760" y="1152359"/>
            <a:ext cx="3999240" cy="3842973"/>
          </a:xfrm>
          <a:prstGeom prst="rect">
            <a:avLst/>
          </a:prstGeom>
          <a:noFill/>
          <a:ln w="0">
            <a:noFill/>
          </a:ln>
        </p:spPr>
        <p:txBody>
          <a:bodyPr lIns="0" tIns="91440" rIns="0" bIns="91440" anchor="t">
            <a:normAutofit fontScale="77500" lnSpcReduction="20000"/>
          </a:bodyPr>
          <a:lstStyle/>
          <a:p>
            <a:pPr indent="0">
              <a:lnSpc>
                <a:spcPct val="115000"/>
              </a:lnSpc>
              <a:buNone/>
              <a:tabLst>
                <a:tab pos="0" algn="l"/>
              </a:tabLst>
            </a:pPr>
            <a:r>
              <a:rPr lang="en" sz="1400" b="0" strike="noStrike" spc="-1" dirty="0">
                <a:solidFill>
                  <a:srgbClr val="595959"/>
                </a:solidFill>
                <a:latin typeface="Arial"/>
                <a:ea typeface="Arial"/>
              </a:rPr>
              <a:t>[Describe the different performance of the two methods.]</a:t>
            </a:r>
          </a:p>
          <a:p>
            <a:pPr indent="0">
              <a:lnSpc>
                <a:spcPct val="115000"/>
              </a:lnSpc>
              <a:buNone/>
              <a:tabLst>
                <a:tab pos="0" algn="l"/>
              </a:tabLst>
            </a:pPr>
            <a:r>
              <a:rPr lang="en" sz="1400" spc="-1" dirty="0">
                <a:solidFill>
                  <a:srgbClr val="002060"/>
                </a:solidFill>
                <a:latin typeface="Arial"/>
              </a:rPr>
              <a:t>The </a:t>
            </a:r>
            <a:r>
              <a:rPr lang="en" sz="1400" spc="-1" dirty="0" err="1">
                <a:solidFill>
                  <a:srgbClr val="002060"/>
                </a:solidFill>
                <a:latin typeface="Arial"/>
              </a:rPr>
              <a:t>na</a:t>
            </a:r>
            <a:r>
              <a:rPr lang="en-IN" sz="1400" spc="-1" dirty="0" err="1">
                <a:solidFill>
                  <a:srgbClr val="002060"/>
                </a:solidFill>
                <a:latin typeface="Arial"/>
              </a:rPr>
              <a:t>ï</a:t>
            </a:r>
            <a:r>
              <a:rPr lang="en" sz="1400" spc="-1" dirty="0" err="1">
                <a:solidFill>
                  <a:srgbClr val="002060"/>
                </a:solidFill>
                <a:latin typeface="Arial"/>
              </a:rPr>
              <a:t>ve</a:t>
            </a:r>
            <a:r>
              <a:rPr lang="en" sz="1400" spc="-1" dirty="0">
                <a:solidFill>
                  <a:srgbClr val="002060"/>
                </a:solidFill>
                <a:latin typeface="Arial"/>
              </a:rPr>
              <a:t> SIFT-based </a:t>
            </a:r>
            <a:r>
              <a:rPr lang="en" sz="1400" spc="-1" dirty="0" err="1">
                <a:solidFill>
                  <a:srgbClr val="002060"/>
                </a:solidFill>
                <a:latin typeface="Arial"/>
              </a:rPr>
              <a:t>homography</a:t>
            </a:r>
            <a:r>
              <a:rPr lang="en" sz="1400" spc="-1" dirty="0">
                <a:solidFill>
                  <a:srgbClr val="002060"/>
                </a:solidFill>
                <a:latin typeface="Arial"/>
              </a:rPr>
              <a:t> failed completely. The resulting warped image is severely distorted, sheared and incorrectly scaled, showing drastic misalignment with the target image. In contrast, </a:t>
            </a:r>
            <a:r>
              <a:rPr lang="en" sz="1400" spc="-1" dirty="0" err="1">
                <a:solidFill>
                  <a:srgbClr val="002060"/>
                </a:solidFill>
                <a:latin typeface="Arial"/>
              </a:rPr>
              <a:t>homography</a:t>
            </a:r>
            <a:r>
              <a:rPr lang="en" sz="1400" spc="-1" dirty="0">
                <a:solidFill>
                  <a:srgbClr val="002060"/>
                </a:solidFill>
                <a:latin typeface="Arial"/>
              </a:rPr>
              <a:t> with RANSAC fared much better, providing geometrically correct alignment of all features and the whole monument itself. The overlay in the warped image is precise as well. </a:t>
            </a:r>
            <a:endParaRPr lang="en-US" sz="1400" b="0" strike="noStrike" spc="-1" dirty="0">
              <a:solidFill>
                <a:srgbClr val="002060"/>
              </a:solidFill>
              <a:latin typeface="Arial"/>
            </a:endParaRPr>
          </a:p>
          <a:p>
            <a:pPr indent="0">
              <a:lnSpc>
                <a:spcPct val="115000"/>
              </a:lnSpc>
              <a:spcBef>
                <a:spcPts val="1199"/>
              </a:spcBef>
              <a:buNone/>
              <a:tabLst>
                <a:tab pos="0" algn="l"/>
              </a:tabLst>
            </a:pPr>
            <a:r>
              <a:rPr lang="en" sz="1400" b="0" strike="noStrike" spc="-1" dirty="0">
                <a:solidFill>
                  <a:srgbClr val="595959"/>
                </a:solidFill>
                <a:latin typeface="Arial"/>
                <a:ea typeface="Arial"/>
              </a:rPr>
              <a:t>[Why do these differences appear?]</a:t>
            </a: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400" b="0" strike="noStrike" spc="-1" dirty="0">
                <a:solidFill>
                  <a:srgbClr val="000000"/>
                </a:solidFill>
                <a:latin typeface="Arial"/>
              </a:rPr>
              <a:t> The differences arise from how the 2 methods handle outliers. The naïve method takes all the SIFT matches, and tries to minimize the least squares error with a single </a:t>
            </a:r>
            <a:r>
              <a:rPr lang="en-US" sz="1400" b="0" strike="noStrike" spc="-1" dirty="0" err="1">
                <a:solidFill>
                  <a:srgbClr val="000000"/>
                </a:solidFill>
                <a:latin typeface="Arial"/>
              </a:rPr>
              <a:t>Homography</a:t>
            </a:r>
            <a:r>
              <a:rPr lang="en-US" sz="1400" b="0" strike="noStrike" spc="-1" dirty="0">
                <a:solidFill>
                  <a:srgbClr val="000000"/>
                </a:solidFill>
                <a:latin typeface="Arial"/>
              </a:rPr>
              <a:t> matrix. It assumes all the matches are correct, and therefore is fundamentally flawed, since it doesn’t take into account, outliers which cause significant geometric errors. On the other hand, RANSAC selects a small set of points, and computes a candidate </a:t>
            </a:r>
            <a:r>
              <a:rPr lang="en-US" sz="1400" b="0" strike="noStrike" spc="-1" dirty="0" err="1">
                <a:solidFill>
                  <a:srgbClr val="000000"/>
                </a:solidFill>
                <a:latin typeface="Arial"/>
              </a:rPr>
              <a:t>homography</a:t>
            </a:r>
            <a:r>
              <a:rPr lang="en-US" sz="1400" b="0" strike="noStrike" spc="-1" dirty="0">
                <a:solidFill>
                  <a:srgbClr val="000000"/>
                </a:solidFill>
                <a:latin typeface="Arial"/>
              </a:rPr>
              <a:t> for these points, and later benchmarks this against all the other points to see how many matches are inliers. This terminates in the condition that we have found the largest set of inliers.</a:t>
            </a:r>
          </a:p>
        </p:txBody>
      </p:sp>
      <p:sp>
        <p:nvSpPr>
          <p:cNvPr id="188"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[Which one should be more robust in real applications? Why?]</a:t>
            </a:r>
          </a:p>
          <a:p>
            <a:pPr indent="0">
              <a:lnSpc>
                <a:spcPct val="115000"/>
              </a:lnSpc>
              <a:spcAft>
                <a:spcPts val="1199"/>
              </a:spcAft>
              <a:buNone/>
              <a:tabLst>
                <a:tab pos="0" algn="l"/>
              </a:tabLst>
            </a:pPr>
            <a:r>
              <a:rPr lang="en" sz="1200" spc="-1" dirty="0">
                <a:solidFill>
                  <a:srgbClr val="002060"/>
                </a:solidFill>
                <a:latin typeface="Arial"/>
              </a:rPr>
              <a:t>The RANSAC method is definitely more robust in real applications. Feature matching in practical scenarios is very difficult to achieve with good accuracy. Na</a:t>
            </a:r>
            <a:r>
              <a:rPr lang="en-IN" sz="1200" spc="-1" dirty="0" err="1">
                <a:solidFill>
                  <a:srgbClr val="002060"/>
                </a:solidFill>
                <a:latin typeface="Arial"/>
              </a:rPr>
              <a:t>ï</a:t>
            </a:r>
            <a:r>
              <a:rPr lang="en" sz="1200" spc="-1" dirty="0" err="1">
                <a:solidFill>
                  <a:srgbClr val="002060"/>
                </a:solidFill>
                <a:latin typeface="Arial"/>
              </a:rPr>
              <a:t>ve</a:t>
            </a:r>
            <a:r>
              <a:rPr lang="en" sz="1200" spc="-1" dirty="0">
                <a:solidFill>
                  <a:srgbClr val="002060"/>
                </a:solidFill>
                <a:latin typeface="Arial"/>
              </a:rPr>
              <a:t> </a:t>
            </a:r>
            <a:r>
              <a:rPr lang="en" sz="1200" spc="-1" dirty="0" err="1">
                <a:solidFill>
                  <a:srgbClr val="002060"/>
                </a:solidFill>
                <a:latin typeface="Arial"/>
              </a:rPr>
              <a:t>homography</a:t>
            </a:r>
            <a:r>
              <a:rPr lang="en" sz="1200" spc="-1" dirty="0">
                <a:solidFill>
                  <a:srgbClr val="002060"/>
                </a:solidFill>
                <a:latin typeface="Arial"/>
              </a:rPr>
              <a:t> approaches cannot tolerate inevitable outliers, and therefore it is guaranteed to fail in majority of real-life applications. RANSAC systematically rejects outliers, and tries to find the true consensus in noisy data, and therefore it’s the better choice for the task. </a:t>
            </a:r>
            <a:endParaRPr lang="en-US" sz="1200" b="0" strike="noStrike" spc="-1" dirty="0">
              <a:solidFill>
                <a:srgbClr val="00206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59" y="270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p:cNvSpPr>
            <a:spLocks noGrp="1"/>
          </p:cNvSpPr>
          <p:nvPr>
            <p:ph/>
          </p:nvPr>
        </p:nvSpPr>
        <p:spPr>
          <a:xfrm>
            <a:off x="311759" y="386005"/>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I</a:t>
            </a:r>
            <a:r>
              <a:rPr lang="en-US" sz="1200" b="0" strike="noStrike" spc="-1" baseline="-25000" dirty="0">
                <a:solidFill>
                  <a:srgbClr val="585858"/>
                </a:solidFill>
                <a:latin typeface="Arial"/>
                <a:ea typeface="Arial"/>
              </a:rPr>
              <a:t>x</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I</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x</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2" name="PlaceHolder 3">
            <a:extLst>
              <a:ext uri="{FF2B5EF4-FFF2-40B4-BE49-F238E27FC236}">
                <a16:creationId xmlns:a16="http://schemas.microsoft.com/office/drawing/2014/main" id="{B71DF724-2630-E04C-580A-84095483401F}"/>
              </a:ext>
            </a:extLst>
          </p:cNvPr>
          <p:cNvSpPr>
            <a:spLocks noGrp="1"/>
          </p:cNvSpPr>
          <p:nvPr>
            <p:ph/>
          </p:nvPr>
        </p:nvSpPr>
        <p:spPr>
          <a:xfrm>
            <a:off x="311759" y="3270636"/>
            <a:ext cx="795301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800" b="0" strike="noStrike" spc="-1" dirty="0">
              <a:solidFill>
                <a:schemeClr val="tx2">
                  <a:lumMod val="50000"/>
                </a:schemeClr>
              </a:solidFill>
              <a:latin typeface="Arial"/>
            </a:endParaRPr>
          </a:p>
          <a:p>
            <a:pPr indent="0" defTabSz="914400">
              <a:lnSpc>
                <a:spcPct val="115000"/>
              </a:lnSpc>
              <a:buNone/>
              <a:tabLst>
                <a:tab pos="0" algn="l"/>
              </a:tabLst>
            </a:pPr>
            <a:endParaRPr lang="en-US" sz="1200"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these values represent and why we need </a:t>
            </a:r>
            <a:r>
              <a:rPr lang="en-US" sz="1200" spc="-1" dirty="0">
                <a:solidFill>
                  <a:schemeClr val="tx2">
                    <a:lumMod val="50000"/>
                  </a:schemeClr>
                </a:solidFill>
                <a:latin typeface="Arial"/>
              </a:rPr>
              <a:t>them</a:t>
            </a:r>
            <a:r>
              <a:rPr lang="en-US" sz="1200" b="0" strike="noStrike" spc="-1" dirty="0">
                <a:solidFill>
                  <a:schemeClr val="tx2">
                    <a:lumMod val="50000"/>
                  </a:schemeClr>
                </a:solidFill>
                <a:latin typeface="Arial"/>
              </a:rPr>
              <a:t> for the Harris corner detector.]</a:t>
            </a:r>
          </a:p>
          <a:p>
            <a:pPr>
              <a:lnSpc>
                <a:spcPct val="115000"/>
              </a:lnSpc>
              <a:tabLst>
                <a:tab pos="0" algn="l"/>
              </a:tabLst>
            </a:pPr>
            <a:r>
              <a:rPr lang="en-US" sz="1200" spc="-1" dirty="0">
                <a:solidFill>
                  <a:srgbClr val="002060"/>
                </a:solidFill>
                <a:latin typeface="Arial"/>
              </a:rPr>
              <a:t>Sx^2, sy^2 and </a:t>
            </a:r>
            <a:r>
              <a:rPr lang="en-US" sz="1200" spc="-1" dirty="0" err="1">
                <a:solidFill>
                  <a:srgbClr val="002060"/>
                </a:solidFill>
                <a:latin typeface="Arial"/>
              </a:rPr>
              <a:t>sxsy</a:t>
            </a:r>
            <a:r>
              <a:rPr lang="en-US" sz="1200" spc="-1" dirty="0">
                <a:solidFill>
                  <a:srgbClr val="002060"/>
                </a:solidFill>
                <a:latin typeface="Arial"/>
              </a:rPr>
              <a:t> are the second moment matrix values. Sx^2 represents the square of the horizontal gradient smoothed by a gaussian filter, sy^2 the square of the vertical gradient(smoothed by gaussian), and </a:t>
            </a:r>
            <a:r>
              <a:rPr lang="en-US" sz="1200" spc="-1" dirty="0" err="1">
                <a:solidFill>
                  <a:srgbClr val="002060"/>
                </a:solidFill>
                <a:latin typeface="Arial"/>
              </a:rPr>
              <a:t>sxsy</a:t>
            </a:r>
            <a:r>
              <a:rPr lang="en-US" sz="1200" spc="-1" dirty="0">
                <a:solidFill>
                  <a:srgbClr val="002060"/>
                </a:solidFill>
                <a:latin typeface="Arial"/>
              </a:rPr>
              <a:t> the product of the 2. They build the Harris matrix, who’s eigen values determine the strength of </a:t>
            </a:r>
            <a:r>
              <a:rPr lang="en-US" sz="1200" spc="-1" dirty="0" err="1">
                <a:solidFill>
                  <a:srgbClr val="002060"/>
                </a:solidFill>
                <a:latin typeface="Arial"/>
              </a:rPr>
              <a:t>cornerness</a:t>
            </a:r>
            <a:r>
              <a:rPr lang="en-US" sz="1200" spc="-1" dirty="0">
                <a:solidFill>
                  <a:srgbClr val="002060"/>
                </a:solidFill>
                <a:latin typeface="Arial"/>
              </a:rPr>
              <a:t> of the pixel(both small – flat region, both large – corner, one small, one large – edge. </a:t>
            </a:r>
            <a:endParaRPr lang="en-US" sz="1200" b="0" strike="noStrike" spc="-1" dirty="0">
              <a:solidFill>
                <a:srgbClr val="002060"/>
              </a:solidFill>
              <a:latin typeface="Arial"/>
            </a:endParaRPr>
          </a:p>
        </p:txBody>
      </p:sp>
      <p:pic>
        <p:nvPicPr>
          <p:cNvPr id="3" name="Picture 2">
            <a:extLst>
              <a:ext uri="{FF2B5EF4-FFF2-40B4-BE49-F238E27FC236}">
                <a16:creationId xmlns:a16="http://schemas.microsoft.com/office/drawing/2014/main" id="{45D4EE2F-FFF7-9D47-8689-34DB9FC41C6D}"/>
              </a:ext>
            </a:extLst>
          </p:cNvPr>
          <p:cNvPicPr>
            <a:picLocks noChangeAspect="1"/>
          </p:cNvPicPr>
          <p:nvPr/>
        </p:nvPicPr>
        <p:blipFill>
          <a:blip r:embed="rId2"/>
          <a:stretch>
            <a:fillRect/>
          </a:stretch>
        </p:blipFill>
        <p:spPr>
          <a:xfrm>
            <a:off x="2232615" y="777648"/>
            <a:ext cx="3771675" cy="2990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Conclusion</a:t>
            </a:r>
            <a:endParaRPr lang="en-US" sz="2800" b="0" strike="noStrike" spc="-1">
              <a:solidFill>
                <a:srgbClr val="000000"/>
              </a:solidFill>
              <a:latin typeface="Arial"/>
            </a:endParaRPr>
          </a:p>
        </p:txBody>
      </p:sp>
      <p:sp>
        <p:nvSpPr>
          <p:cNvPr id="190"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What made the RANSAC-based </a:t>
            </a:r>
            <a:r>
              <a:rPr lang="en-US" sz="1200" spc="-1" dirty="0" err="1">
                <a:solidFill>
                  <a:srgbClr val="595959"/>
                </a:solidFill>
                <a:ea typeface="Arial"/>
              </a:rPr>
              <a:t>homography</a:t>
            </a:r>
            <a:r>
              <a:rPr lang="en-US" sz="1200" spc="-1" dirty="0">
                <a:solidFill>
                  <a:srgbClr val="595959"/>
                </a:solidFill>
                <a:ea typeface="Arial"/>
              </a:rPr>
              <a:t> estimation significantly more effective than the naive </a:t>
            </a:r>
            <a:r>
              <a:rPr lang="en-US" sz="1200" spc="-1" dirty="0" err="1">
                <a:solidFill>
                  <a:srgbClr val="595959"/>
                </a:solidFill>
                <a:ea typeface="Arial"/>
              </a:rPr>
              <a:t>homography</a:t>
            </a:r>
            <a:r>
              <a:rPr lang="en-US" sz="1200" spc="-1" dirty="0">
                <a:solidFill>
                  <a:srgbClr val="595959"/>
                </a:solidFill>
                <a:ea typeface="Arial"/>
              </a:rPr>
              <a:t> estimation? In your answer, discuss the role of outliers in the initial SIFT matches and explain how the two methods differ in handling them.]</a:t>
            </a:r>
          </a:p>
          <a:p>
            <a:pPr>
              <a:lnSpc>
                <a:spcPct val="115000"/>
              </a:lnSpc>
              <a:spcAft>
                <a:spcPts val="1199"/>
              </a:spcAft>
              <a:tabLst>
                <a:tab pos="0" algn="l"/>
              </a:tabLst>
            </a:pPr>
            <a:r>
              <a:rPr lang="en-US" sz="1200" b="0" strike="noStrike" spc="-1" dirty="0">
                <a:solidFill>
                  <a:srgbClr val="000000"/>
                </a:solidFill>
                <a:latin typeface="Arial"/>
              </a:rPr>
              <a:t>The RANSAC-based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is significantly better because of its fundamentally different approach to handling outliers in the initial SIFT feature matches. While SIFT is a powerful feature matcher, it is not perfect and inevitably produces some outliers. A naïve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amplifies the outliers by using a MSE-type approximation for finding the best fit, thus going in with the assumption that these outliers are correct. This makes it extremely sensitive to those outliers, whose amplification leads to large geometric errors pulling the best-fit line far from the tru</a:t>
            </a:r>
            <a:r>
              <a:rPr lang="en-US" sz="1200" spc="-1" dirty="0">
                <a:solidFill>
                  <a:srgbClr val="000000"/>
                </a:solidFill>
                <a:latin typeface="Arial"/>
              </a:rPr>
              <a:t>e solution and resulting in severe distortion we observed in slide 28. </a:t>
            </a:r>
          </a:p>
          <a:p>
            <a:pPr>
              <a:lnSpc>
                <a:spcPct val="115000"/>
              </a:lnSpc>
              <a:spcAft>
                <a:spcPts val="1199"/>
              </a:spcAft>
              <a:tabLst>
                <a:tab pos="0" algn="l"/>
              </a:tabLst>
            </a:pPr>
            <a:r>
              <a:rPr lang="en-US" sz="1200" b="0" strike="noStrike" spc="-1" dirty="0">
                <a:solidFill>
                  <a:srgbClr val="000000"/>
                </a:solidFill>
                <a:latin typeface="Arial"/>
              </a:rPr>
              <a:t>The </a:t>
            </a:r>
            <a:r>
              <a:rPr lang="en-US" sz="1200" spc="-1" dirty="0">
                <a:solidFill>
                  <a:srgbClr val="000000"/>
                </a:solidFill>
                <a:latin typeface="Arial"/>
              </a:rPr>
              <a:t>RANSAC method on the other hand is more robust to them. It works in multiple iterations by hypothesizing a model from a minimal set of points, and tries to find a consensus set of how many other points align with this model. By finding the model with the largest consensus set, we know we’re robust to outliers, since outliers are small in comparison to the total number of valid points. The final accurate </a:t>
            </a:r>
            <a:r>
              <a:rPr lang="en-US" sz="1200" spc="-1" dirty="0" err="1">
                <a:solidFill>
                  <a:srgbClr val="000000"/>
                </a:solidFill>
                <a:latin typeface="Arial"/>
              </a:rPr>
              <a:t>homography</a:t>
            </a:r>
            <a:r>
              <a:rPr lang="en-US" sz="1200" spc="-1" dirty="0">
                <a:solidFill>
                  <a:srgbClr val="000000"/>
                </a:solidFill>
                <a:latin typeface="Arial"/>
              </a:rPr>
              <a:t> is achieved by only using these inlier points, making the process robust to imperfections of the initial feature matching. </a:t>
            </a:r>
            <a:endParaRPr lang="en-US" sz="12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1848-77EB-58D7-2FEA-588A165F6373}"/>
            </a:ext>
          </a:extLst>
        </p:cNvPr>
        <p:cNvGrpSpPr/>
        <p:nvPr/>
      </p:nvGrpSpPr>
      <p:grpSpPr>
        <a:xfrm>
          <a:off x="0" y="0"/>
          <a:ext cx="0" cy="0"/>
          <a:chOff x="0" y="0"/>
          <a:chExt cx="0" cy="0"/>
        </a:xfrm>
      </p:grpSpPr>
      <p:sp>
        <p:nvSpPr>
          <p:cNvPr id="124" name="PlaceHolder 1">
            <a:extLst>
              <a:ext uri="{FF2B5EF4-FFF2-40B4-BE49-F238E27FC236}">
                <a16:creationId xmlns:a16="http://schemas.microsoft.com/office/drawing/2014/main" id="{0E9F6F42-076E-9F1D-8847-418275FEF803}"/>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a:extLst>
              <a:ext uri="{FF2B5EF4-FFF2-40B4-BE49-F238E27FC236}">
                <a16:creationId xmlns:a16="http://schemas.microsoft.com/office/drawing/2014/main" id="{C04235BB-C888-2ECA-7F5A-F3A4975816A2}"/>
              </a:ext>
            </a:extLst>
          </p:cNvPr>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600" b="0" strike="noStrike" spc="-1" dirty="0">
                <a:solidFill>
                  <a:schemeClr val="tx2">
                    <a:lumMod val="50000"/>
                  </a:schemeClr>
                </a:solidFill>
                <a:latin typeface="Arial"/>
                <a:ea typeface="Arial"/>
              </a:rPr>
              <a:t>[Why </a:t>
            </a:r>
            <a:r>
              <a:rPr lang="en-US" sz="1600" spc="-1" dirty="0">
                <a:solidFill>
                  <a:schemeClr val="tx2">
                    <a:lumMod val="50000"/>
                  </a:schemeClr>
                </a:solidFill>
                <a:latin typeface="Arial"/>
                <a:ea typeface="Arial"/>
              </a:rPr>
              <a:t>do we convolve the image with a Gaussian filter?</a:t>
            </a:r>
            <a:r>
              <a:rPr lang="en-US" sz="16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600" b="0" strike="noStrike" spc="-1" dirty="0">
              <a:solidFill>
                <a:schemeClr val="tx2">
                  <a:lumMod val="50000"/>
                </a:schemeClr>
              </a:solidFill>
              <a:latin typeface="Arial"/>
              <a:ea typeface="Arial"/>
            </a:endParaRPr>
          </a:p>
          <a:p>
            <a:pPr indent="0" defTabSz="914400">
              <a:lnSpc>
                <a:spcPct val="115000"/>
              </a:lnSpc>
              <a:buNone/>
              <a:tabLst>
                <a:tab pos="0" algn="l"/>
              </a:tabLst>
            </a:pPr>
            <a:r>
              <a:rPr lang="en-US" sz="1600" spc="-1" dirty="0">
                <a:solidFill>
                  <a:srgbClr val="002060"/>
                </a:solidFill>
                <a:latin typeface="Arial"/>
              </a:rPr>
              <a:t>We convolve the image with a Gaussian Filter because the Harris detector’s goal is to </a:t>
            </a:r>
            <a:r>
              <a:rPr lang="en-US" sz="1600" spc="-1" dirty="0" err="1">
                <a:solidFill>
                  <a:srgbClr val="002060"/>
                </a:solidFill>
                <a:latin typeface="Arial"/>
              </a:rPr>
              <a:t>analyse</a:t>
            </a:r>
            <a:r>
              <a:rPr lang="en-US" sz="1600" spc="-1" dirty="0">
                <a:solidFill>
                  <a:srgbClr val="002060"/>
                </a:solidFill>
                <a:latin typeface="Arial"/>
              </a:rPr>
              <a:t> regions(patches) of the image, not individual pixels. By the convolution, we’re essentially blending information of the neighborhood into the pixel(since it acts like a weighted average). We also want to improve robustness to noise. A single noisy pixel can produce a strong gradient, and smoothening it with a Gaussian ensures that the entries going into the Harris Matrix are stable, and represent the underlying structure of the image, rather than being skewed by random noise of intensities. </a:t>
            </a:r>
          </a:p>
        </p:txBody>
      </p:sp>
    </p:spTree>
    <p:extLst>
      <p:ext uri="{BB962C8B-B14F-4D97-AF65-F5344CB8AC3E}">
        <p14:creationId xmlns:p14="http://schemas.microsoft.com/office/powerpoint/2010/main" val="385859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corner response map of Notre Dame image from proj2.ipynb here]</a:t>
            </a:r>
            <a:endParaRPr lang="en-US" sz="1400" b="0" strike="noStrike" spc="-1" dirty="0">
              <a:solidFill>
                <a:srgbClr val="585858"/>
              </a:solidFill>
              <a:latin typeface="Arial"/>
            </a:endParaRPr>
          </a:p>
        </p:txBody>
      </p:sp>
      <p:sp>
        <p:nvSpPr>
          <p:cNvPr id="12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[Are gradient features invariant to both additive shifts (brightness) and multiplicative gain (</a:t>
            </a:r>
            <a:r>
              <a:rPr lang="en-US" sz="1200" b="0" strike="noStrike" spc="-1" dirty="0">
                <a:solidFill>
                  <a:schemeClr val="bg2"/>
                </a:solidFill>
                <a:latin typeface="Arial"/>
                <a:ea typeface="Arial"/>
              </a:rPr>
              <a:t>contrast)? Why or why not? See </a:t>
            </a:r>
            <a:r>
              <a:rPr lang="en-US" sz="1200" b="0" strike="noStrike" spc="-1" dirty="0" err="1">
                <a:solidFill>
                  <a:schemeClr val="bg2"/>
                </a:solidFill>
                <a:latin typeface="Arial"/>
                <a:ea typeface="Arial"/>
              </a:rPr>
              <a:t>Szeliski</a:t>
            </a:r>
            <a:r>
              <a:rPr lang="en-US" sz="1200" b="0" strike="noStrike" spc="-1" dirty="0">
                <a:solidFill>
                  <a:schemeClr val="bg2"/>
                </a:solidFill>
                <a:latin typeface="Arial"/>
                <a:ea typeface="Arial"/>
              </a:rPr>
              <a:t> Figure 3.2]</a:t>
            </a:r>
          </a:p>
          <a:p>
            <a:pPr indent="0" defTabSz="914400">
              <a:lnSpc>
                <a:spcPct val="115000"/>
              </a:lnSpc>
              <a:buNone/>
              <a:tabLst>
                <a:tab pos="0" algn="l"/>
              </a:tabLst>
            </a:pPr>
            <a:endParaRPr lang="en-US" sz="1200" spc="-1" dirty="0">
              <a:solidFill>
                <a:schemeClr val="bg2"/>
              </a:solidFill>
              <a:latin typeface="Arial"/>
            </a:endParaRPr>
          </a:p>
          <a:p>
            <a:pPr indent="0" defTabSz="914400">
              <a:lnSpc>
                <a:spcPct val="115000"/>
              </a:lnSpc>
              <a:buNone/>
              <a:tabLst>
                <a:tab pos="0" algn="l"/>
              </a:tabLst>
            </a:pPr>
            <a:r>
              <a:rPr lang="en-US" sz="1200" spc="-1" dirty="0">
                <a:solidFill>
                  <a:srgbClr val="002060"/>
                </a:solidFill>
                <a:latin typeface="Arial"/>
              </a:rPr>
              <a:t>Gradient Features are invariant to additive shifts, since adding a constant c to I doesn’t change </a:t>
            </a:r>
            <a:r>
              <a:rPr lang="en-US" sz="1200" spc="-1" dirty="0" err="1">
                <a:solidFill>
                  <a:srgbClr val="002060"/>
                </a:solidFill>
                <a:latin typeface="Arial"/>
              </a:rPr>
              <a:t>dI</a:t>
            </a:r>
            <a:r>
              <a:rPr lang="en-US" sz="1200" spc="-1" dirty="0">
                <a:solidFill>
                  <a:srgbClr val="002060"/>
                </a:solidFill>
                <a:latin typeface="Arial"/>
              </a:rPr>
              <a:t>/dx, since d(</a:t>
            </a:r>
            <a:r>
              <a:rPr lang="en-US" sz="1200" spc="-1" dirty="0" err="1">
                <a:solidFill>
                  <a:srgbClr val="002060"/>
                </a:solidFill>
                <a:latin typeface="Arial"/>
              </a:rPr>
              <a:t>I+c</a:t>
            </a:r>
            <a:r>
              <a:rPr lang="en-US" sz="1200" spc="-1" dirty="0">
                <a:solidFill>
                  <a:srgbClr val="002060"/>
                </a:solidFill>
                <a:latin typeface="Arial"/>
              </a:rPr>
              <a:t>)/dx = </a:t>
            </a:r>
            <a:r>
              <a:rPr lang="en-US" sz="1200" spc="-1" dirty="0" err="1">
                <a:solidFill>
                  <a:srgbClr val="002060"/>
                </a:solidFill>
                <a:latin typeface="Arial"/>
              </a:rPr>
              <a:t>dI</a:t>
            </a:r>
            <a:r>
              <a:rPr lang="en-US" sz="1200" spc="-1" dirty="0">
                <a:solidFill>
                  <a:srgbClr val="002060"/>
                </a:solidFill>
                <a:latin typeface="Arial"/>
              </a:rPr>
              <a:t>/dx + dc/dx = </a:t>
            </a:r>
            <a:r>
              <a:rPr lang="en-US" sz="1200" spc="-1" dirty="0" err="1">
                <a:solidFill>
                  <a:srgbClr val="002060"/>
                </a:solidFill>
                <a:latin typeface="Arial"/>
              </a:rPr>
              <a:t>dI</a:t>
            </a:r>
            <a:r>
              <a:rPr lang="en-US" sz="1200" spc="-1" dirty="0">
                <a:solidFill>
                  <a:srgbClr val="002060"/>
                </a:solidFill>
                <a:latin typeface="Arial"/>
              </a:rPr>
              <a:t>/dx + 0. </a:t>
            </a:r>
          </a:p>
          <a:p>
            <a:pPr indent="0" defTabSz="914400">
              <a:lnSpc>
                <a:spcPct val="115000"/>
              </a:lnSpc>
              <a:buNone/>
              <a:tabLst>
                <a:tab pos="0" algn="l"/>
              </a:tabLst>
            </a:pPr>
            <a:endParaRPr lang="en-US" sz="1200" b="0" strike="noStrike" spc="-1" dirty="0">
              <a:solidFill>
                <a:srgbClr val="002060"/>
              </a:solidFill>
              <a:latin typeface="Arial"/>
            </a:endParaRPr>
          </a:p>
          <a:p>
            <a:pPr indent="0" defTabSz="914400">
              <a:lnSpc>
                <a:spcPct val="115000"/>
              </a:lnSpc>
              <a:buNone/>
              <a:tabLst>
                <a:tab pos="0" algn="l"/>
              </a:tabLst>
            </a:pPr>
            <a:r>
              <a:rPr lang="en-US" sz="1200" spc="-1" dirty="0">
                <a:solidFill>
                  <a:srgbClr val="002060"/>
                </a:solidFill>
                <a:latin typeface="Arial"/>
              </a:rPr>
              <a:t>Multiplicative Gain multiplies each pixel by a constant factor “k”. I =&gt; </a:t>
            </a:r>
            <a:r>
              <a:rPr lang="en-US" sz="1200" spc="-1" dirty="0" err="1">
                <a:solidFill>
                  <a:srgbClr val="002060"/>
                </a:solidFill>
                <a:latin typeface="Arial"/>
              </a:rPr>
              <a:t>kI</a:t>
            </a: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d(</a:t>
            </a:r>
            <a:r>
              <a:rPr lang="en-US" sz="1200" b="0" strike="noStrike" spc="-1" dirty="0" err="1">
                <a:solidFill>
                  <a:srgbClr val="002060"/>
                </a:solidFill>
                <a:latin typeface="Arial"/>
              </a:rPr>
              <a:t>kI</a:t>
            </a:r>
            <a:r>
              <a:rPr lang="en-US" sz="1200" b="0" strike="noStrike" spc="-1" dirty="0">
                <a:solidFill>
                  <a:srgbClr val="002060"/>
                </a:solidFill>
                <a:latin typeface="Arial"/>
              </a:rPr>
              <a:t>)/dx = k * </a:t>
            </a:r>
            <a:r>
              <a:rPr lang="en-US" sz="1200" b="0" strike="noStrike" spc="-1" dirty="0" err="1">
                <a:solidFill>
                  <a:srgbClr val="002060"/>
                </a:solidFill>
                <a:latin typeface="Arial"/>
              </a:rPr>
              <a:t>dI</a:t>
            </a:r>
            <a:r>
              <a:rPr lang="en-US" sz="1200" b="0" strike="noStrike" spc="-1" dirty="0">
                <a:solidFill>
                  <a:srgbClr val="002060"/>
                </a:solidFill>
                <a:latin typeface="Arial"/>
              </a:rPr>
              <a:t>/dx. Here the gradient is also scaled by the multiplicative gain. </a:t>
            </a:r>
          </a:p>
        </p:txBody>
      </p:sp>
      <p:pic>
        <p:nvPicPr>
          <p:cNvPr id="2" name="Picture 1">
            <a:extLst>
              <a:ext uri="{FF2B5EF4-FFF2-40B4-BE49-F238E27FC236}">
                <a16:creationId xmlns:a16="http://schemas.microsoft.com/office/drawing/2014/main" id="{56A86A48-86E5-FE48-883E-5F23534BC6E9}"/>
              </a:ext>
            </a:extLst>
          </p:cNvPr>
          <p:cNvPicPr>
            <a:picLocks noChangeAspect="1"/>
          </p:cNvPicPr>
          <p:nvPr/>
        </p:nvPicPr>
        <p:blipFill>
          <a:blip r:embed="rId2"/>
          <a:stretch>
            <a:fillRect/>
          </a:stretch>
        </p:blipFill>
        <p:spPr>
          <a:xfrm>
            <a:off x="313095" y="2225310"/>
            <a:ext cx="4040529" cy="2343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125941"/>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30" name="PlaceHolder 2"/>
          <p:cNvSpPr>
            <a:spLocks noGrp="1"/>
          </p:cNvSpPr>
          <p:nvPr>
            <p:ph/>
          </p:nvPr>
        </p:nvSpPr>
        <p:spPr>
          <a:xfrm>
            <a:off x="311760" y="569733"/>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rgbClr val="585858"/>
                </a:solidFill>
                <a:latin typeface="Arial"/>
                <a:ea typeface="Arial"/>
              </a:rPr>
              <a:t>[insert visualization of Notre Dame interest points from proj2.ipynb here]</a:t>
            </a:r>
            <a:endParaRPr lang="en-US" sz="1400" b="0" strike="noStrike" spc="-1" dirty="0">
              <a:solidFill>
                <a:srgbClr val="585858"/>
              </a:solidFill>
              <a:latin typeface="Arial"/>
            </a:endParaRPr>
          </a:p>
        </p:txBody>
      </p:sp>
      <p:sp>
        <p:nvSpPr>
          <p:cNvPr id="131" name="PlaceHolder 3"/>
          <p:cNvSpPr>
            <a:spLocks noGrp="1"/>
          </p:cNvSpPr>
          <p:nvPr>
            <p:ph/>
          </p:nvPr>
        </p:nvSpPr>
        <p:spPr>
          <a:xfrm>
            <a:off x="4832642" y="20667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Mt. Rushmore interest points from proj2.ipynb here]</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E0C2A20C-3150-7B48-9745-6960553DE5A7}"/>
              </a:ext>
            </a:extLst>
          </p:cNvPr>
          <p:cNvPicPr>
            <a:picLocks noChangeAspect="1"/>
          </p:cNvPicPr>
          <p:nvPr/>
        </p:nvPicPr>
        <p:blipFill>
          <a:blip r:embed="rId2"/>
          <a:stretch>
            <a:fillRect/>
          </a:stretch>
        </p:blipFill>
        <p:spPr>
          <a:xfrm>
            <a:off x="165097" y="1142133"/>
            <a:ext cx="4146082" cy="2318814"/>
          </a:xfrm>
          <a:prstGeom prst="rect">
            <a:avLst/>
          </a:prstGeom>
        </p:spPr>
      </p:pic>
      <p:pic>
        <p:nvPicPr>
          <p:cNvPr id="3" name="Picture 2">
            <a:extLst>
              <a:ext uri="{FF2B5EF4-FFF2-40B4-BE49-F238E27FC236}">
                <a16:creationId xmlns:a16="http://schemas.microsoft.com/office/drawing/2014/main" id="{896D5B59-1843-4E4A-BC8F-8DBEB9DE2CE7}"/>
              </a:ext>
            </a:extLst>
          </p:cNvPr>
          <p:cNvPicPr>
            <a:picLocks noChangeAspect="1"/>
          </p:cNvPicPr>
          <p:nvPr/>
        </p:nvPicPr>
        <p:blipFill>
          <a:blip r:embed="rId3"/>
          <a:stretch>
            <a:fillRect/>
          </a:stretch>
        </p:blipFill>
        <p:spPr>
          <a:xfrm>
            <a:off x="4311179" y="2663711"/>
            <a:ext cx="4788181" cy="17658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Gaudi interest points from proj2.ipynb here]</a:t>
            </a:r>
            <a:endParaRPr lang="en-US" sz="1400" b="0" strike="noStrike" spc="-1" dirty="0">
              <a:solidFill>
                <a:srgbClr val="585858"/>
              </a:solidFill>
              <a:latin typeface="Arial"/>
            </a:endParaRPr>
          </a:p>
        </p:txBody>
      </p:sp>
      <p:sp>
        <p:nvSpPr>
          <p:cNvPr id="13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[What are the advantages and disadvantages of using </a:t>
            </a:r>
            <a:r>
              <a:rPr lang="en-US" sz="1200" b="0" strike="noStrike" spc="-1" dirty="0" err="1">
                <a:solidFill>
                  <a:srgbClr val="585858"/>
                </a:solidFill>
                <a:latin typeface="Arial"/>
                <a:ea typeface="Arial"/>
              </a:rPr>
              <a:t>maxpooling</a:t>
            </a:r>
            <a:r>
              <a:rPr lang="en-US" sz="1200" b="0" strike="noStrike" spc="-1" dirty="0">
                <a:solidFill>
                  <a:srgbClr val="585858"/>
                </a:solidFill>
                <a:latin typeface="Arial"/>
                <a:ea typeface="Arial"/>
              </a:rPr>
              <a:t> for non-maximum suppression (NMS</a:t>
            </a:r>
            <a:r>
              <a:rPr lang="en-US" sz="1200" b="0" strike="noStrike" spc="-1" dirty="0">
                <a:solidFill>
                  <a:schemeClr val="bg2"/>
                </a:solidFill>
                <a:latin typeface="Arial"/>
                <a:ea typeface="Arial"/>
              </a:rPr>
              <a:t>)?]</a:t>
            </a:r>
            <a:endParaRPr lang="en-US" sz="1400" b="0" strike="noStrike" spc="-1" dirty="0">
              <a:solidFill>
                <a:schemeClr val="bg2"/>
              </a:solidFill>
              <a:latin typeface="Arial"/>
              <a:ea typeface="Arial"/>
            </a:endParaRPr>
          </a:p>
          <a:p>
            <a:pPr indent="0" defTabSz="914400">
              <a:lnSpc>
                <a:spcPct val="115000"/>
              </a:lnSpc>
              <a:buNone/>
              <a:tabLst>
                <a:tab pos="0" algn="l"/>
              </a:tabLst>
            </a:pPr>
            <a:endParaRPr lang="en-US" sz="1400" spc="-1" dirty="0">
              <a:solidFill>
                <a:schemeClr val="bg2"/>
              </a:solidFill>
              <a:latin typeface="Arial"/>
              <a:ea typeface="Arial"/>
            </a:endParaRPr>
          </a:p>
          <a:p>
            <a:pPr indent="0" defTabSz="914400">
              <a:lnSpc>
                <a:spcPct val="115000"/>
              </a:lnSpc>
              <a:buNone/>
              <a:tabLst>
                <a:tab pos="0" algn="l"/>
              </a:tabLst>
            </a:pPr>
            <a:r>
              <a:rPr lang="en-US" sz="1200" b="0" strike="noStrike" spc="-1" dirty="0">
                <a:solidFill>
                  <a:srgbClr val="002060"/>
                </a:solidFill>
                <a:latin typeface="Arial"/>
                <a:ea typeface="Arial"/>
              </a:rPr>
              <a:t>Using </a:t>
            </a:r>
            <a:r>
              <a:rPr lang="en-US" sz="1200" b="0" strike="noStrike" spc="-1" dirty="0" err="1">
                <a:solidFill>
                  <a:srgbClr val="002060"/>
                </a:solidFill>
                <a:latin typeface="Arial"/>
                <a:ea typeface="Arial"/>
              </a:rPr>
              <a:t>maxpooling</a:t>
            </a:r>
            <a:r>
              <a:rPr lang="en-US" sz="1200" b="0" strike="noStrike" spc="-1" dirty="0">
                <a:solidFill>
                  <a:srgbClr val="002060"/>
                </a:solidFill>
                <a:latin typeface="Arial"/>
                <a:ea typeface="Arial"/>
              </a:rPr>
              <a:t> for NMS offers the primary advantage of efficiency, as it is highly optimizable and parallelizable, well suited for GPU operations. Its key disadvantage is imprecision, as it only finds local maxima in the pixel grid, and performance is subjective to kernel size. It also handles plateaus of identical values poorly by keeping all of them. This can lead to multiple detections of a single feature. It trades higher-precision and robustness for significant improvement in speed. </a:t>
            </a:r>
          </a:p>
        </p:txBody>
      </p:sp>
      <p:pic>
        <p:nvPicPr>
          <p:cNvPr id="2" name="Picture 1">
            <a:extLst>
              <a:ext uri="{FF2B5EF4-FFF2-40B4-BE49-F238E27FC236}">
                <a16:creationId xmlns:a16="http://schemas.microsoft.com/office/drawing/2014/main" id="{DABCB1AD-85E2-8547-B147-E7DF65AEF154}"/>
              </a:ext>
            </a:extLst>
          </p:cNvPr>
          <p:cNvPicPr>
            <a:picLocks noChangeAspect="1"/>
          </p:cNvPicPr>
          <p:nvPr/>
        </p:nvPicPr>
        <p:blipFill>
          <a:blip r:embed="rId2"/>
          <a:stretch>
            <a:fillRect/>
          </a:stretch>
        </p:blipFill>
        <p:spPr>
          <a:xfrm>
            <a:off x="148411" y="1729251"/>
            <a:ext cx="4482527" cy="16849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2F989-521E-9E9C-B18A-557868C4F70B}"/>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DCDBB302-8198-85B4-F88B-9065DCAD4067}"/>
              </a:ext>
            </a:extLst>
          </p:cNvPr>
          <p:cNvSpPr>
            <a:spLocks noGrp="1"/>
          </p:cNvSpPr>
          <p:nvPr>
            <p:ph type="title"/>
          </p:nvPr>
        </p:nvSpPr>
        <p:spPr>
          <a:xfrm>
            <a:off x="311760" y="161739"/>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mc:AlternateContent xmlns:mc="http://schemas.openxmlformats.org/markup-compatibility/2006">
        <mc:Choice xmlns:a14="http://schemas.microsoft.com/office/drawing/2010/main" Requires="a14">
          <p:sp>
            <p:nvSpPr>
              <p:cNvPr id="2" name="PlaceHolder 2">
                <a:extLst>
                  <a:ext uri="{FF2B5EF4-FFF2-40B4-BE49-F238E27FC236}">
                    <a16:creationId xmlns:a16="http://schemas.microsoft.com/office/drawing/2014/main" id="{90DFB788-3D07-6259-DDEF-271CE1100843}"/>
                  </a:ext>
                </a:extLst>
              </p:cNvPr>
              <p:cNvSpPr>
                <a:spLocks noGrp="1"/>
              </p:cNvSpPr>
              <p:nvPr>
                <p:ph/>
              </p:nvPr>
            </p:nvSpPr>
            <p:spPr>
              <a:xfrm>
                <a:off x="311760" y="334406"/>
                <a:ext cx="8520120" cy="194603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endParaRPr lang="en-US" sz="1200" spc="-1" dirty="0">
                  <a:solidFill>
                    <a:schemeClr val="tx2">
                      <a:lumMod val="50000"/>
                    </a:schemeClr>
                  </a:solidFill>
                  <a:latin typeface="Arial"/>
                  <a:ea typeface="Arial"/>
                </a:endParaRPr>
              </a:p>
              <a:p>
                <a:pPr indent="0" defTabSz="914400">
                  <a:lnSpc>
                    <a:spcPct val="115000"/>
                  </a:lnSpc>
                  <a:spcBef>
                    <a:spcPts val="1599"/>
                  </a:spcBef>
                  <a:buNone/>
                  <a:tabLst>
                    <a:tab pos="0" algn="l"/>
                  </a:tabLst>
                </a:pPr>
                <a:r>
                  <a:rPr lang="en-US" sz="1200" spc="-1" dirty="0">
                    <a:solidFill>
                      <a:schemeClr val="tx2">
                        <a:lumMod val="50000"/>
                      </a:schemeClr>
                    </a:solidFill>
                    <a:latin typeface="Arial"/>
                    <a:ea typeface="Arial"/>
                  </a:rPr>
                  <a:t>[Explain the intuition behind the Harris corner score equation </a:t>
                </a:r>
                <a14:m>
                  <m:oMath xmlns:m="http://schemas.openxmlformats.org/officeDocument/2006/math">
                    <m:r>
                      <a:rPr lang="en-US" sz="1200" b="0" i="1" spc="-1" smtClean="0">
                        <a:solidFill>
                          <a:schemeClr val="tx2">
                            <a:lumMod val="50000"/>
                          </a:schemeClr>
                        </a:solidFill>
                        <a:latin typeface="Cambria Math" panose="02040503050406030204" pitchFamily="18" charset="0"/>
                        <a:ea typeface="Arial"/>
                      </a:rPr>
                      <m:t>𝑅</m:t>
                    </m:r>
                    <m:r>
                      <a:rPr lang="en-US" sz="1200" b="0" i="1" spc="-1" smtClean="0">
                        <a:solidFill>
                          <a:schemeClr val="tx2">
                            <a:lumMod val="50000"/>
                          </a:schemeClr>
                        </a:solidFill>
                        <a:latin typeface="Cambria Math" panose="02040503050406030204" pitchFamily="18" charset="0"/>
                        <a:ea typeface="Arial"/>
                      </a:rPr>
                      <m:t>=</m:t>
                    </m:r>
                    <m:func>
                      <m:funcPr>
                        <m:ctrlPr>
                          <a:rPr lang="en-US" sz="1200" b="0" i="1" spc="-1" smtClean="0">
                            <a:solidFill>
                              <a:schemeClr val="tx2">
                                <a:lumMod val="50000"/>
                              </a:schemeClr>
                            </a:solidFill>
                            <a:latin typeface="Cambria Math" panose="02040503050406030204" pitchFamily="18" charset="0"/>
                            <a:ea typeface="Arial"/>
                          </a:rPr>
                        </m:ctrlPr>
                      </m:funcPr>
                      <m:fName>
                        <m:r>
                          <m:rPr>
                            <m:sty m:val="p"/>
                          </m:rPr>
                          <a:rPr lang="en-US" sz="1200" b="0" i="0" spc="-1" smtClean="0">
                            <a:solidFill>
                              <a:schemeClr val="tx2">
                                <a:lumMod val="50000"/>
                              </a:schemeClr>
                            </a:solidFill>
                            <a:latin typeface="Cambria Math" panose="02040503050406030204" pitchFamily="18" charset="0"/>
                            <a:ea typeface="Arial"/>
                          </a:rPr>
                          <m:t>det</m:t>
                        </m:r>
                      </m:fName>
                      <m:e>
                        <m:d>
                          <m:dPr>
                            <m:ctrlPr>
                              <a:rPr lang="en-US" sz="1200" b="0" i="1" spc="-1" smtClean="0">
                                <a:solidFill>
                                  <a:schemeClr val="tx2">
                                    <a:lumMod val="50000"/>
                                  </a:schemeClr>
                                </a:solidFill>
                                <a:latin typeface="Cambria Math" panose="02040503050406030204" pitchFamily="18" charset="0"/>
                                <a:ea typeface="Arial"/>
                              </a:rPr>
                            </m:ctrlPr>
                          </m:dPr>
                          <m:e>
                            <m:r>
                              <a:rPr lang="en-US" sz="1200" b="0" i="1" spc="-1" smtClean="0">
                                <a:solidFill>
                                  <a:schemeClr val="tx2">
                                    <a:lumMod val="50000"/>
                                  </a:schemeClr>
                                </a:solidFill>
                                <a:latin typeface="Cambria Math" panose="02040503050406030204" pitchFamily="18" charset="0"/>
                                <a:ea typeface="Arial"/>
                              </a:rPr>
                              <m:t>𝐴</m:t>
                            </m:r>
                          </m:e>
                        </m:d>
                      </m:e>
                    </m:func>
                    <m:r>
                      <a:rPr lang="en-US" sz="1200" b="0" i="1" spc="-1" smtClean="0">
                        <a:solidFill>
                          <a:schemeClr val="tx2">
                            <a:lumMod val="50000"/>
                          </a:schemeClr>
                        </a:solidFill>
                        <a:latin typeface="Cambria Math" panose="02040503050406030204" pitchFamily="18" charset="0"/>
                        <a:ea typeface="Arial"/>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𝛼</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sSup>
                      <m:sSupPr>
                        <m:ctrlPr>
                          <a:rPr lang="en-US" sz="1200" b="0" i="1" spc="-1" smtClean="0">
                            <a:solidFill>
                              <a:schemeClr val="tx2">
                                <a:lumMod val="50000"/>
                              </a:schemeClr>
                            </a:solidFill>
                            <a:latin typeface="Cambria Math" panose="02040503050406030204" pitchFamily="18" charset="0"/>
                            <a:ea typeface="Cambria Math" panose="02040503050406030204" pitchFamily="18" charset="0"/>
                          </a:rPr>
                        </m:ctrlPr>
                      </m:sSupPr>
                      <m:e>
                        <m:r>
                          <m:rPr>
                            <m:sty m:val="p"/>
                          </m:rPr>
                          <a:rPr lang="en-US" sz="1200" b="0" i="0" spc="-1" smtClean="0">
                            <a:solidFill>
                              <a:schemeClr val="tx2">
                                <a:lumMod val="50000"/>
                              </a:schemeClr>
                            </a:solidFill>
                            <a:latin typeface="Cambria Math" panose="02040503050406030204" pitchFamily="18" charset="0"/>
                            <a:ea typeface="Cambria Math" panose="02040503050406030204" pitchFamily="18" charset="0"/>
                          </a:rPr>
                          <m:t>trace</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𝐴</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e>
                      <m:sup>
                        <m:r>
                          <a:rPr lang="en-US" sz="1200" b="0" i="1" spc="-1" smtClean="0">
                            <a:solidFill>
                              <a:schemeClr val="tx2">
                                <a:lumMod val="50000"/>
                              </a:schemeClr>
                            </a:solidFill>
                            <a:latin typeface="Cambria Math" panose="02040503050406030204" pitchFamily="18" charset="0"/>
                            <a:ea typeface="Cambria Math" panose="02040503050406030204" pitchFamily="18" charset="0"/>
                          </a:rPr>
                          <m:t>2</m:t>
                        </m:r>
                      </m:sup>
                    </m:sSup>
                  </m:oMath>
                </a14:m>
                <a:r>
                  <a:rPr lang="en-US" sz="1200" b="0" strike="noStrike" spc="-1" dirty="0">
                    <a:solidFill>
                      <a:schemeClr val="tx2">
                        <a:lumMod val="50000"/>
                      </a:schemeClr>
                    </a:solidFill>
                    <a:latin typeface="Arial"/>
                    <a:ea typeface="Arial"/>
                  </a:rPr>
                  <a:t>]</a:t>
                </a:r>
              </a:p>
              <a:p>
                <a:pPr indent="0" defTabSz="914400">
                  <a:lnSpc>
                    <a:spcPct val="115000"/>
                  </a:lnSpc>
                  <a:spcBef>
                    <a:spcPts val="1599"/>
                  </a:spcBef>
                  <a:buNone/>
                  <a:tabLst>
                    <a:tab pos="0" algn="l"/>
                  </a:tabLst>
                </a:pPr>
                <a:r>
                  <a:rPr lang="en-US" sz="1200" b="0" strike="noStrike" spc="-1" dirty="0">
                    <a:solidFill>
                      <a:srgbClr val="002060"/>
                    </a:solidFill>
                    <a:latin typeface="Arial"/>
                  </a:rPr>
                  <a:t>The determinant of a 2x2 matrix is the product of its eigen values, and the trace is the sum of eigen values. This </a:t>
                </a:r>
                <a:r>
                  <a:rPr lang="en-US" sz="1200" b="0" strike="noStrike" spc="-1" dirty="0" err="1">
                    <a:solidFill>
                      <a:srgbClr val="002060"/>
                    </a:solidFill>
                    <a:latin typeface="Arial"/>
                  </a:rPr>
                  <a:t>Cornerness</a:t>
                </a:r>
                <a:r>
                  <a:rPr lang="en-US" sz="1200" b="0" strike="noStrike" spc="-1" dirty="0">
                    <a:solidFill>
                      <a:srgbClr val="002060"/>
                    </a:solidFill>
                    <a:latin typeface="Arial"/>
                  </a:rPr>
                  <a:t> score allows for calculation of the strength of the corne</a:t>
                </a:r>
                <a:r>
                  <a:rPr lang="en-US" sz="1200" spc="-1" dirty="0">
                    <a:solidFill>
                      <a:srgbClr val="002060"/>
                    </a:solidFill>
                    <a:latin typeface="Arial"/>
                  </a:rPr>
                  <a:t>r by using these aspects of the eigen values. This R value will be large for corners only(where both eigen values are large), small for edges(a single small eigen value reduces the determinant value), and small for flat regions(product of both small eigen values minimizes the det(A) value further, leading to a close-to-zero / negative </a:t>
                </a:r>
                <a:r>
                  <a:rPr lang="en-US" sz="1200" spc="-1" dirty="0" err="1">
                    <a:solidFill>
                      <a:srgbClr val="002060"/>
                    </a:solidFill>
                    <a:latin typeface="Arial"/>
                  </a:rPr>
                  <a:t>cornerness</a:t>
                </a:r>
                <a:r>
                  <a:rPr lang="en-US" sz="1200" spc="-1" dirty="0">
                    <a:solidFill>
                      <a:srgbClr val="002060"/>
                    </a:solidFill>
                    <a:latin typeface="Arial"/>
                  </a:rPr>
                  <a:t> score. </a:t>
                </a:r>
                <a:endParaRPr lang="en-US" sz="1200" b="0" strike="noStrike" spc="-1" dirty="0">
                  <a:solidFill>
                    <a:srgbClr val="002060"/>
                  </a:solidFill>
                  <a:latin typeface="Arial"/>
                </a:endParaRPr>
              </a:p>
            </p:txBody>
          </p:sp>
        </mc:Choice>
        <mc:Fallback>
          <p:sp>
            <p:nvSpPr>
              <p:cNvPr id="2" name="PlaceHolder 2">
                <a:extLst>
                  <a:ext uri="{FF2B5EF4-FFF2-40B4-BE49-F238E27FC236}">
                    <a16:creationId xmlns:a16="http://schemas.microsoft.com/office/drawing/2014/main" id="{90DFB788-3D07-6259-DDEF-271CE1100843}"/>
                  </a:ext>
                </a:extLst>
              </p:cNvPr>
              <p:cNvSpPr>
                <a:spLocks noGrp="1" noRot="1" noChangeAspect="1" noMove="1" noResize="1" noEditPoints="1" noAdjustHandles="1" noChangeArrowheads="1" noChangeShapeType="1" noTextEdit="1"/>
              </p:cNvSpPr>
              <p:nvPr>
                <p:ph/>
              </p:nvPr>
            </p:nvSpPr>
            <p:spPr>
              <a:xfrm>
                <a:off x="311760" y="334406"/>
                <a:ext cx="8520120" cy="1946030"/>
              </a:xfrm>
              <a:prstGeom prst="rect">
                <a:avLst/>
              </a:prstGeom>
              <a:blipFill>
                <a:blip r:embed="rId2"/>
                <a:stretch>
                  <a:fillRect b="-4516"/>
                </a:stretch>
              </a:blipFill>
              <a:ln w="12600">
                <a:noFill/>
              </a:ln>
            </p:spPr>
            <p:txBody>
              <a:bodyPr/>
              <a:lstStyle/>
              <a:p>
                <a:r>
                  <a:rPr lang="en-US">
                    <a:noFill/>
                  </a:rPr>
                  <a:t> </a:t>
                </a:r>
              </a:p>
            </p:txBody>
          </p:sp>
        </mc:Fallback>
      </mc:AlternateContent>
      <p:sp>
        <p:nvSpPr>
          <p:cNvPr id="5" name="PlaceHolder 2"/>
          <p:cNvSpPr>
            <a:spLocks noGrp="1"/>
          </p:cNvSpPr>
          <p:nvPr>
            <p:ph/>
          </p:nvPr>
        </p:nvSpPr>
        <p:spPr>
          <a:xfrm>
            <a:off x="311760" y="2453103"/>
            <a:ext cx="8520120" cy="2165169"/>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[What is your intuition behind what makes the Harris corner </a:t>
            </a:r>
            <a:r>
              <a:rPr lang="en-US" sz="1200" b="0" strike="noStrike" spc="-1" dirty="0">
                <a:solidFill>
                  <a:schemeClr val="bg2"/>
                </a:solidFill>
                <a:latin typeface="Arial"/>
                <a:ea typeface="Arial"/>
              </a:rPr>
              <a:t>detector effective?]</a:t>
            </a:r>
          </a:p>
          <a:p>
            <a:pPr indent="0" defTabSz="914400">
              <a:lnSpc>
                <a:spcPct val="115000"/>
              </a:lnSpc>
              <a:spcBef>
                <a:spcPts val="1599"/>
              </a:spcBef>
              <a:buNone/>
              <a:tabLst>
                <a:tab pos="0" algn="l"/>
              </a:tabLst>
            </a:pPr>
            <a:r>
              <a:rPr lang="en-US" sz="1200" b="0" strike="noStrike" spc="-1" dirty="0">
                <a:solidFill>
                  <a:srgbClr val="002060"/>
                </a:solidFill>
                <a:latin typeface="Arial"/>
              </a:rPr>
              <a:t>The intuition behind the Harris Corner detector is that the corners are information dense, as they have strong 2 dimensional structure. Unlike an edge, which is information-dense only in one direction(perpendicular to the edge) or flat regions(which aren’t informative), a corner possesses strong intensity change in multiple </a:t>
            </a:r>
            <a:r>
              <a:rPr lang="en-US" sz="1200" spc="-1" dirty="0">
                <a:solidFill>
                  <a:srgbClr val="002060"/>
                </a:solidFill>
                <a:latin typeface="Arial"/>
              </a:rPr>
              <a:t>directions, an idea used by the Harris Corner detector for finding features. This allows us to map corners as regions of importance, for tracking, stitching, and recognition.</a:t>
            </a:r>
            <a:endParaRPr lang="en-US" sz="1200" b="0" strike="noStrike" spc="-1" dirty="0">
              <a:solidFill>
                <a:srgbClr val="002060"/>
              </a:solidFill>
              <a:latin typeface="Arial"/>
            </a:endParaRPr>
          </a:p>
        </p:txBody>
      </p:sp>
    </p:spTree>
    <p:extLst>
      <p:ext uri="{BB962C8B-B14F-4D97-AF65-F5344CB8AC3E}">
        <p14:creationId xmlns:p14="http://schemas.microsoft.com/office/powerpoint/2010/main" val="71429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Normalized patch feature descriptor</a:t>
            </a:r>
            <a:endParaRPr lang="en-US" sz="2300" b="0" strike="noStrike" spc="-1">
              <a:solidFill>
                <a:srgbClr val="000000"/>
              </a:solidFill>
              <a:latin typeface="Arial"/>
            </a:endParaRPr>
          </a:p>
        </p:txBody>
      </p:sp>
      <p:sp>
        <p:nvSpPr>
          <p:cNvPr id="13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normalized patch descriptor from proj2.ipynb here]</a:t>
            </a:r>
            <a:endParaRPr lang="en-US" sz="1400" b="0" strike="noStrike" spc="-1" dirty="0">
              <a:solidFill>
                <a:srgbClr val="585858"/>
              </a:solidFill>
              <a:latin typeface="Arial"/>
            </a:endParaRPr>
          </a:p>
        </p:txBody>
      </p:sp>
      <p:sp>
        <p:nvSpPr>
          <p:cNvPr id="13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aren't normalized patches a very good descriptor?]</a:t>
            </a:r>
          </a:p>
          <a:p>
            <a:pPr indent="0" defTabSz="914400">
              <a:lnSpc>
                <a:spcPct val="115000"/>
              </a:lnSpc>
              <a:buNone/>
              <a:tabLst>
                <a:tab pos="0" algn="l"/>
              </a:tabLst>
            </a:pPr>
            <a:endParaRPr lang="en-US" sz="1200" spc="-1" dirty="0">
              <a:solidFill>
                <a:srgbClr val="585858"/>
              </a:solidFill>
              <a:latin typeface="Arial"/>
            </a:endParaRPr>
          </a:p>
          <a:p>
            <a:pPr indent="0" defTabSz="914400">
              <a:lnSpc>
                <a:spcPct val="115000"/>
              </a:lnSpc>
              <a:buNone/>
              <a:tabLst>
                <a:tab pos="0" algn="l"/>
              </a:tabLst>
            </a:pPr>
            <a:r>
              <a:rPr lang="en-US" sz="1200" b="0" strike="noStrike" spc="-1" dirty="0">
                <a:solidFill>
                  <a:srgbClr val="002060"/>
                </a:solidFill>
                <a:latin typeface="Arial"/>
              </a:rPr>
              <a:t>While easy to compute, normalized patch descriptors are sensitive to geometric and illumination changes. Its very fragile to small shifts / rotations. This causes an issue with matching patches which are slightly rotated, as the Euclidean distance between the vector is increased in magnitude almost across all dimensions. Also, normalizing the patch can handle global shifts across the whole image, but fails in cases like occurrence of shadows, highlights in a part of the image. The descriptor also </a:t>
            </a:r>
            <a:r>
              <a:rPr lang="en-US" sz="1200" spc="-1" dirty="0">
                <a:solidFill>
                  <a:srgbClr val="002060"/>
                </a:solidFill>
                <a:latin typeface="Arial"/>
              </a:rPr>
              <a:t>encodes raw pixel intensities, unlike SIFT which captures local gradients, which is much more resilient to exact brightness and color that form the feature (say a shape). </a:t>
            </a:r>
            <a:endParaRPr lang="en-US" sz="1200" b="0" strike="noStrike" spc="-1" dirty="0">
              <a:solidFill>
                <a:srgbClr val="002060"/>
              </a:solidFill>
              <a:latin typeface="Arial"/>
            </a:endParaRPr>
          </a:p>
        </p:txBody>
      </p:sp>
      <p:pic>
        <p:nvPicPr>
          <p:cNvPr id="2" name="Picture 1">
            <a:extLst>
              <a:ext uri="{FF2B5EF4-FFF2-40B4-BE49-F238E27FC236}">
                <a16:creationId xmlns:a16="http://schemas.microsoft.com/office/drawing/2014/main" id="{7D6A360E-E855-7647-ADC5-860C00E00D0C}"/>
              </a:ext>
            </a:extLst>
          </p:cNvPr>
          <p:cNvPicPr>
            <a:picLocks noChangeAspect="1"/>
          </p:cNvPicPr>
          <p:nvPr/>
        </p:nvPicPr>
        <p:blipFill>
          <a:blip r:embed="rId2"/>
          <a:stretch>
            <a:fillRect/>
          </a:stretch>
        </p:blipFill>
        <p:spPr>
          <a:xfrm>
            <a:off x="446185" y="1767267"/>
            <a:ext cx="2219323" cy="24729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3585</TotalTime>
  <Words>4203</Words>
  <Application>Microsoft Macintosh PowerPoint</Application>
  <PresentationFormat>On-screen Show (16:9)</PresentationFormat>
  <Paragraphs>227</Paragraphs>
  <Slides>30</Slides>
  <Notes>0</Notes>
  <HiddenSlides>0</HiddenSlides>
  <MMClips>0</MMClips>
  <ScaleCrop>false</ScaleCrop>
  <HeadingPairs>
    <vt:vector size="6" baseType="variant">
      <vt:variant>
        <vt:lpstr>Fonts Used</vt:lpstr>
      </vt:variant>
      <vt:variant>
        <vt:i4>5</vt:i4>
      </vt:variant>
      <vt:variant>
        <vt:lpstr>Theme</vt:lpstr>
      </vt:variant>
      <vt:variant>
        <vt:i4>25</vt:i4>
      </vt:variant>
      <vt:variant>
        <vt:lpstr>Slide Titles</vt:lpstr>
      </vt:variant>
      <vt:variant>
        <vt:i4>30</vt:i4>
      </vt:variant>
    </vt:vector>
  </HeadingPairs>
  <TitlesOfParts>
    <vt:vector size="60" baseType="lpstr">
      <vt:lpstr>Arial</vt:lpstr>
      <vt:lpstr>Cambria Math</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Office Theme</vt:lpstr>
      <vt:lpstr>Office Theme</vt:lpstr>
      <vt:lpstr>Office Theme</vt:lpstr>
      <vt:lpstr>CS 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2: Feature matching</vt:lpstr>
      <vt:lpstr>Part 2: Feature matching</vt:lpstr>
      <vt:lpstr>Part 2: Feature matching</vt:lpstr>
      <vt:lpstr>Part 3: SIFT feature descriptor</vt:lpstr>
      <vt:lpstr>Part 3: SIFT feature descriptor</vt:lpstr>
      <vt:lpstr>Part 3: SIFT feature descriptor</vt:lpstr>
      <vt:lpstr>Part 3: SIFT feature descriptor</vt:lpstr>
      <vt:lpstr>Part 3: SIFT feature descriptor</vt:lpstr>
      <vt:lpstr>Part 4 (Extra Credit): : Projection matrix</vt:lpstr>
      <vt:lpstr>Part 4 (Extra Credit): : Projection matrix</vt:lpstr>
      <vt:lpstr>Part 4 (Extra Credit): : Projection matrix</vt:lpstr>
      <vt:lpstr>Part 5 (Extra Credit): Fundamental matrix</vt:lpstr>
      <vt:lpstr>Part 5 (Extra Credit): Fundamental matrix</vt:lpstr>
      <vt:lpstr>Part 5 (Extra Credit): Fundamental matrix</vt:lpstr>
      <vt:lpstr>Part 5 (Extra Credit): Fundamental matrix</vt:lpstr>
      <vt:lpstr>Part 6: RANSAC</vt:lpstr>
      <vt:lpstr>Part 6: RANSAC</vt:lpstr>
      <vt:lpstr>Part 6: RANSAC</vt:lpstr>
      <vt:lpstr>Part 6: Performance comparison</vt:lpstr>
      <vt:lpstr>Part 6: Performance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dc:subject/>
  <dc:creator/>
  <dc:description/>
  <cp:lastModifiedBy>Microsoft Office User</cp:lastModifiedBy>
  <cp:revision>285</cp:revision>
  <dcterms:modified xsi:type="dcterms:W3CDTF">2025-09-24T05:56:09Z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15</vt:i4>
  </property>
</Properties>
</file>